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6" r:id="rId5"/>
    <p:sldId id="258" r:id="rId6"/>
    <p:sldId id="267" r:id="rId7"/>
    <p:sldId id="261" r:id="rId8"/>
    <p:sldId id="262" r:id="rId9"/>
    <p:sldId id="263" r:id="rId10"/>
    <p:sldId id="260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78" d="100"/>
          <a:sy n="78" d="100"/>
        </p:scale>
        <p:origin x="-4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1EE15-AE77-4B76-BEC2-AC74C3D44E0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5036-19A4-47CF-868E-EC9AECF34AFD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2" descr="Гифки Фейерверк Прозрачный Новый год GIF"/>
          <p:cNvPicPr>
            <a:picLocks noChangeAspect="1" noChangeArrowheads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380" y="-274993"/>
            <a:ext cx="2655864" cy="292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111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1EE15-AE77-4B76-BEC2-AC74C3D44E0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5036-19A4-47CF-868E-EC9AECF34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10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1EE15-AE77-4B76-BEC2-AC74C3D44E0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5036-19A4-47CF-868E-EC9AECF34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49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1EE15-AE77-4B76-BEC2-AC74C3D44E0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5036-19A4-47CF-868E-EC9AECF34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58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1EE15-AE77-4B76-BEC2-AC74C3D44E0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5036-19A4-47CF-868E-EC9AECF34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39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1EE15-AE77-4B76-BEC2-AC74C3D44E0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5036-19A4-47CF-868E-EC9AECF34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051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1EE15-AE77-4B76-BEC2-AC74C3D44E0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5036-19A4-47CF-868E-EC9AECF34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40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1EE15-AE77-4B76-BEC2-AC74C3D44E0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5036-19A4-47CF-868E-EC9AECF34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574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1EE15-AE77-4B76-BEC2-AC74C3D44E0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5036-19A4-47CF-868E-EC9AECF34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1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1EE15-AE77-4B76-BEC2-AC74C3D44E0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5036-19A4-47CF-868E-EC9AECF34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724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1EE15-AE77-4B76-BEC2-AC74C3D44E0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35036-19A4-47CF-868E-EC9AECF34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5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1EE15-AE77-4B76-BEC2-AC74C3D44E05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35036-19A4-47CF-868E-EC9AECF34AFD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23856"/>
            <a:ext cx="3686629" cy="16341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677" y="0"/>
            <a:ext cx="1804323" cy="18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1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00000"/>
          </a:solidFill>
          <a:latin typeface="Comic Sans MS" panose="030F0702030302020204" pitchFamily="66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Comic Sans MS" panose="030F0702030302020204" pitchFamily="66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Comic Sans MS" panose="030F0702030302020204" pitchFamily="66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Comic Sans MS" panose="030F0702030302020204" pitchFamily="66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Comic Sans MS" panose="030F0702030302020204" pitchFamily="66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Comic Sans MS" panose="030F0702030302020204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7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38954" y="4947138"/>
            <a:ext cx="8253045" cy="1105319"/>
          </a:xfrm>
        </p:spPr>
        <p:txBody>
          <a:bodyPr>
            <a:normAutofit fontScale="90000"/>
          </a:bodyPr>
          <a:lstStyle/>
          <a:p>
            <a:r>
              <a:rPr lang="ru-RU" sz="4000" b="1" dirty="0"/>
              <a:t>М</a:t>
            </a:r>
            <a:r>
              <a:rPr lang="ru-RU" sz="4000" b="1" dirty="0" smtClean="0"/>
              <a:t>есячник Защитника  Отечества </a:t>
            </a:r>
            <a:br>
              <a:rPr lang="ru-RU" sz="4000" b="1" dirty="0" smtClean="0"/>
            </a:br>
            <a:r>
              <a:rPr lang="ru-RU" sz="4000" b="1" dirty="0" smtClean="0"/>
              <a:t>в МОУ «Бердюгинская СОШ»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27510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170" y="258891"/>
            <a:ext cx="10515600" cy="1094421"/>
          </a:xfrm>
        </p:spPr>
        <p:txBody>
          <a:bodyPr>
            <a:noAutofit/>
          </a:bodyPr>
          <a:lstStyle/>
          <a:p>
            <a:r>
              <a:rPr lang="ru-RU" sz="3600" dirty="0" smtClean="0"/>
              <a:t>Библиотечные часы, посвящённые 120-летию со дня рождения героя ВОВ А. Матросова 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48" y="3364992"/>
            <a:ext cx="4746752" cy="35600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" y="1475232"/>
            <a:ext cx="4567936" cy="3425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656" y="1650492"/>
            <a:ext cx="45720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1728" y="1650492"/>
            <a:ext cx="3672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Количество учащихся – 99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Педагоги - 7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4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" y="136971"/>
            <a:ext cx="10515600" cy="1302010"/>
          </a:xfrm>
        </p:spPr>
        <p:txBody>
          <a:bodyPr>
            <a:noAutofit/>
          </a:bodyPr>
          <a:lstStyle/>
          <a:p>
            <a:r>
              <a:rPr lang="ru-RU" sz="4800" dirty="0" smtClean="0"/>
              <a:t>Военно-спортивная игра «</a:t>
            </a:r>
            <a:r>
              <a:rPr lang="ru-RU" sz="4800" dirty="0" err="1" smtClean="0"/>
              <a:t>Зарничка</a:t>
            </a:r>
            <a:r>
              <a:rPr lang="ru-RU" sz="4800" dirty="0" smtClean="0"/>
              <a:t>» 2-4 классы</a:t>
            </a:r>
            <a:endParaRPr lang="ru-RU" sz="4800" dirty="0"/>
          </a:p>
        </p:txBody>
      </p:sp>
      <p:pic>
        <p:nvPicPr>
          <p:cNvPr id="2053" name="Picture 5" descr="https://sun9-22.userapi.com/impg/Mm7kW4jYPdFCU2ZxPAGjDB5wB8w5bSNjUwpv1Q/B1E406IwNts.jpg?size=807x454&amp;quality=95&amp;sign=2898e65e635d3dae2718de056974d164&amp;c_uniq_tag=KDJc8yTSd6JsMyNwQ8wQp46ZgBhuHVVP1m7whr3UVWs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5"/>
          <a:stretch/>
        </p:blipFill>
        <p:spPr bwMode="auto">
          <a:xfrm>
            <a:off x="7510272" y="3646217"/>
            <a:ext cx="4681728" cy="321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85"/>
          <a:stretch/>
        </p:blipFill>
        <p:spPr bwMode="auto">
          <a:xfrm>
            <a:off x="109728" y="1300032"/>
            <a:ext cx="5649362" cy="251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https://sun9-78.userapi.com/impg/3l8hUsMHJMjnfPmuQ7z-qjykqAecSQ6M-VEChw/7fNwQHkAIU4.jpg?size=807x454&amp;quality=95&amp;sign=4a1e6e669f6d63245f11ad373b588a35&amp;c_uniq_tag=Hwwx4RA_OnRzpjHLGugAjx4R9tCaeI4g3fjIy_S2rYQ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9" b="14970"/>
          <a:stretch/>
        </p:blipFill>
        <p:spPr bwMode="auto">
          <a:xfrm>
            <a:off x="2486301" y="3646217"/>
            <a:ext cx="5133700" cy="321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61888" y="1767840"/>
            <a:ext cx="42596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Количество учащихся – 54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Взрослые - 4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8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098" y="319851"/>
            <a:ext cx="10515600" cy="125291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Кинопоказ для подростков и молодёжи к ДЗО в рамках международного фестиваля документального кино «Время героев» о СВО (2 просмотра, 71 учащихся и 7 педагогов)</a:t>
            </a:r>
            <a:endParaRPr lang="ru-RU" sz="2800" dirty="0"/>
          </a:p>
        </p:txBody>
      </p:sp>
      <p:pic>
        <p:nvPicPr>
          <p:cNvPr id="3074" name="Picture 2" descr="https://sun9-20.userapi.com/impg/Fcb7ELSENGc6tvGj4xkNJttHkPPKgdrEoZg0yA/OHwyjJoe3bY.jpg?size=1160x868&amp;quality=95&amp;sign=98685f3fc043dac0a0703fcce7d809f8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6" r="4253"/>
          <a:stretch/>
        </p:blipFill>
        <p:spPr bwMode="auto">
          <a:xfrm>
            <a:off x="0" y="1838664"/>
            <a:ext cx="5844394" cy="375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9.userapi.com/impg/JVcsVcgWgMQyOJ2dT0FJ32Q4-Q9h8VZ9XlPhww/XzN_kXjowv8.jpg?size=1160x868&amp;quality=95&amp;sign=6e29636f4d4810d9135818d8e7e3709f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94" y="1853378"/>
            <a:ext cx="4998720" cy="374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52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22" y="88202"/>
            <a:ext cx="10515600" cy="230143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Всероссийская </a:t>
            </a:r>
            <a:r>
              <a:rPr lang="ru-RU" sz="2400" dirty="0"/>
              <a:t>массовая лыжная гонка «Лыжня России – 2024» </a:t>
            </a:r>
            <a:r>
              <a:rPr lang="ru-RU" sz="2400" dirty="0" smtClean="0"/>
              <a:t>Наша </a:t>
            </a:r>
            <a:r>
              <a:rPr lang="ru-RU" sz="2400" dirty="0"/>
              <a:t>школа приняла участие в лыжной гонке в составе 13 человек. 2 человека принесли нам призовые места,</a:t>
            </a:r>
            <a:br>
              <a:rPr lang="ru-RU" sz="2400" dirty="0"/>
            </a:br>
            <a:r>
              <a:rPr lang="ru-RU" sz="2400" dirty="0"/>
              <a:t>это Арсланова Лилия - 2 место и</a:t>
            </a:r>
            <a:br>
              <a:rPr lang="ru-RU" sz="2400" dirty="0"/>
            </a:br>
            <a:r>
              <a:rPr lang="ru-RU" sz="2400" dirty="0"/>
              <a:t>Соколова Алина - 5 место, каждая в своей возрастной категории. Поздравляем вас девочки с победами!!!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sun9-77.userapi.com/impg/aMSeSfCJIy0DAEK9ZwVOYb8bdxwKBTdBQB7ePg/VCSkiAer5wc.jpg?size=807x604&amp;quality=95&amp;sign=417b5c308d50638c452962f424a9b29b&amp;c_uniq_tag=X2YJGhu2__A38CWzd5F6Wg7jOk0l6whBzj0sJY46K7M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9701" r="4343" b="7829"/>
          <a:stretch/>
        </p:blipFill>
        <p:spPr bwMode="auto">
          <a:xfrm>
            <a:off x="121920" y="2450592"/>
            <a:ext cx="5620512" cy="385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9.userapi.com/impg/URRH32UQwWcdAVeT39LJmJZlbrtJTojmiTEFiw/J32iCDvhYRY.jpg?size=807x604&amp;quality=95&amp;sign=fb22e9a7237017e5d2a7813cbb7609c7&amp;c_uniq_tag=almDVygSCb8uwYZYeczWCACjrwcaMNftIlR5cA4m-VE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32" y="2429264"/>
            <a:ext cx="5176022" cy="38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78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22" y="136971"/>
            <a:ext cx="10515600" cy="1289493"/>
          </a:xfrm>
        </p:spPr>
        <p:txBody>
          <a:bodyPr>
            <a:normAutofit fontScale="90000"/>
          </a:bodyPr>
          <a:lstStyle/>
          <a:p>
            <a:r>
              <a:rPr lang="ru-RU" sz="1800" dirty="0"/>
              <a:t> </a:t>
            </a:r>
            <a:r>
              <a:rPr lang="ru-RU" sz="2700" dirty="0" smtClean="0"/>
              <a:t>Проведены </a:t>
            </a:r>
            <a:r>
              <a:rPr lang="ru-RU" sz="2700" dirty="0"/>
              <a:t>внеклассные </a:t>
            </a:r>
            <a:r>
              <a:rPr lang="ru-RU" sz="2700" dirty="0" smtClean="0"/>
              <a:t>мероприятия "Крылатая </a:t>
            </a:r>
            <a:r>
              <a:rPr lang="ru-RU" sz="2700" dirty="0"/>
              <a:t>слава </a:t>
            </a:r>
            <a:r>
              <a:rPr lang="ru-RU" sz="2700" dirty="0" smtClean="0"/>
              <a:t>Урала» и «Легенда неба», посвящённые </a:t>
            </a:r>
            <a:r>
              <a:rPr lang="ru-RU" sz="2700" dirty="0"/>
              <a:t>дню рождения генерал-майора авиации, дважды Героя Советского Союза Григория Андреевича Речкалова.</a:t>
            </a:r>
          </a:p>
        </p:txBody>
      </p:sp>
      <p:pic>
        <p:nvPicPr>
          <p:cNvPr id="6146" name="Picture 2" descr="https://sun9-30.userapi.com/impg/veNOvl1o_df2IqHXP_y6V_hwawTYvEkKQUdXoQ/dhp-BngYaBo.jpg?size=1280x1013&amp;quality=95&amp;sign=7e6fc0c0e6db92bf596e65b4b9ced3e8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03"/>
          <a:stretch/>
        </p:blipFill>
        <p:spPr bwMode="auto">
          <a:xfrm>
            <a:off x="182880" y="1389888"/>
            <a:ext cx="5288406" cy="351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60.userapi.com/impg/DQ2U-gre03Z254C_SxbQhaLtEjFtqmH9-alwyw/72EThu75V04.jpg?size=1280x590&amp;quality=95&amp;sign=d5b91e93e3e572f095cebb5ce6bc7876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939" y="3403872"/>
            <a:ext cx="6846061" cy="315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80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30" y="161355"/>
            <a:ext cx="10515600" cy="2277045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Акция «Тепло для героя»</a:t>
            </a:r>
            <a:br>
              <a:rPr lang="ru-RU" sz="3600" dirty="0" smtClean="0"/>
            </a:br>
            <a:r>
              <a:rPr lang="ru-RU" sz="3600" dirty="0"/>
              <a:t>солдатам на СВО- </a:t>
            </a:r>
            <a:r>
              <a:rPr lang="ru-RU" sz="3600" dirty="0" smtClean="0"/>
              <a:t>написано 32 письма, 8 кг. конфет, связано 12 пар носков, изготовлено 3 маскировочных сети</a:t>
            </a:r>
            <a:br>
              <a:rPr lang="ru-RU" sz="3600" dirty="0" smtClean="0"/>
            </a:br>
            <a:r>
              <a:rPr lang="ru-RU" sz="3600" dirty="0" smtClean="0"/>
              <a:t>учащихся – 40, пенсионеров -8.</a:t>
            </a:r>
            <a:endParaRPr lang="ru-RU" sz="3600" dirty="0"/>
          </a:p>
        </p:txBody>
      </p:sp>
      <p:pic>
        <p:nvPicPr>
          <p:cNvPr id="7170" name="Picture 2" descr="https://sun9-18.userapi.com/impg/vPD6NGL5OPaJFqvWzUyPcB-V5YE8gDwW2yCGNg/PSMIbKjW80E.jpg?size=807x807&amp;quality=95&amp;sign=f45a5b30ce555b816e730cb41b4fde4b&amp;c_uniq_tag=_Dby_WOK4CFAn53BAzLEsaGMCvNC0hho6Yk_k3xPFTs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7485"/>
            <a:ext cx="4370514" cy="437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19.userapi.com/impg/T4_1vHFNnjvWTNvJ4eHPqFfGWHwTNAV59XC4ew/zBye1fACd_U.jpg?size=807x807&amp;quality=95&amp;sign=51abdcc0cda4c9bb6f5bec7df6ad57d5&amp;c_uniq_tag=v8GCaY0J-QFDRaCrV3QRQT1HBGmQMuwTg_LmEq9aOIg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14" y="3395153"/>
            <a:ext cx="3359214" cy="335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46.userapi.com/impg/alN5U2VzaQUI3Fura1_4_mHIX9Pk_bJZjManyQ/gPxKC6XHkzo.jpg?size=807x807&amp;quality=95&amp;sign=b86744ad87c63b3fd78b0813814791bd&amp;c_uniq_tag=z5AAqVYKNUt4fF-h4z0Fi2RoBIiZo8ZGoo_BhAF4rVY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728" y="2395727"/>
            <a:ext cx="4462272" cy="44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83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948416" cy="2097024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Классный  </a:t>
            </a:r>
            <a:r>
              <a:rPr lang="ru-RU" sz="3200" dirty="0"/>
              <a:t>час на тему «Не послужишь – не </a:t>
            </a:r>
            <a:r>
              <a:rPr lang="ru-RU" sz="3200" dirty="0" err="1"/>
              <a:t>узнешь</a:t>
            </a:r>
            <a:r>
              <a:rPr lang="ru-RU" sz="3200" dirty="0" smtClean="0"/>
              <a:t>», </a:t>
            </a:r>
            <a:r>
              <a:rPr lang="ru-RU" sz="3200" dirty="0"/>
              <a:t>проведенные руководителем школьного музея Сапожниковой Светланой Николаевной для ребят 1-4 </a:t>
            </a:r>
            <a:r>
              <a:rPr lang="ru-RU" sz="3200" dirty="0" smtClean="0"/>
              <a:t>классы.</a:t>
            </a:r>
            <a:r>
              <a:rPr lang="ru-RU" sz="3200" dirty="0"/>
              <a:t> </a:t>
            </a:r>
            <a:r>
              <a:rPr lang="ru-RU" sz="3200" dirty="0" smtClean="0"/>
              <a:t>67 учащихся, 5 взрослых</a:t>
            </a:r>
            <a:endParaRPr lang="ru-RU" sz="3200" dirty="0"/>
          </a:p>
        </p:txBody>
      </p:sp>
      <p:pic>
        <p:nvPicPr>
          <p:cNvPr id="8194" name="Picture 2" descr="https://sun3-18.userapi.com/impg/ooyrSZ-MubcRayXyzS0ZonLnp0UI63O5BlvtnA/uWilw9lCWtA.jpg?size=1280x720&amp;quality=95&amp;sign=ac160709856faa97735429708f311693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46" y="2219897"/>
            <a:ext cx="5872140" cy="330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3-6.userapi.com/impg/oCjdQqanIrSnUManUuEZsfMT3AUI41Qq6aRZlg/ks1hU8QGUCk.jpg?size=1280x720&amp;quality=95&amp;sign=b5bab0e48c230283280c2de245a89c32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098" y="2219897"/>
            <a:ext cx="5872140" cy="330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56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30" y="0"/>
            <a:ext cx="10515600" cy="2243328"/>
          </a:xfrm>
        </p:spPr>
        <p:txBody>
          <a:bodyPr>
            <a:noAutofit/>
          </a:bodyPr>
          <a:lstStyle/>
          <a:p>
            <a:r>
              <a:rPr lang="ru-RU" sz="2400" dirty="0" smtClean="0"/>
              <a:t>Игровая программа "Русский </a:t>
            </a:r>
            <a:r>
              <a:rPr lang="ru-RU" sz="2400" dirty="0"/>
              <a:t>солдат не знает преград" для мальчиков 2-4 </a:t>
            </a:r>
            <a:r>
              <a:rPr lang="ru-RU" sz="2400" dirty="0" smtClean="0"/>
              <a:t>классов, ребята </a:t>
            </a:r>
            <a:r>
              <a:rPr lang="ru-RU" sz="2400" dirty="0"/>
              <a:t>проходили различные задания : строевая подготовка, медицинская помощь, меткий стрелок, шифровка, конкурс капитанов, конкурс армейской песни.</a:t>
            </a:r>
            <a:br>
              <a:rPr lang="ru-RU" sz="2400" dirty="0"/>
            </a:br>
            <a:r>
              <a:rPr lang="ru-RU" sz="2400" dirty="0" smtClean="0"/>
              <a:t>Игра «Солдатушки </a:t>
            </a:r>
            <a:r>
              <a:rPr lang="ru-RU" sz="2400" dirty="0"/>
              <a:t>– бравые </a:t>
            </a:r>
            <a:r>
              <a:rPr lang="ru-RU" sz="2400" dirty="0" smtClean="0"/>
              <a:t>ребятушки» для ребят первого класса.</a:t>
            </a:r>
            <a:br>
              <a:rPr lang="ru-RU" sz="2400" dirty="0" smtClean="0"/>
            </a:br>
            <a:r>
              <a:rPr lang="ru-RU" sz="2400" dirty="0" smtClean="0"/>
              <a:t>73 учащихся, 6 педагогов.</a:t>
            </a:r>
            <a:endParaRPr lang="ru-RU" sz="2400" dirty="0"/>
          </a:p>
        </p:txBody>
      </p:sp>
      <p:pic>
        <p:nvPicPr>
          <p:cNvPr id="9218" name="Picture 2" descr="https://sun9-76.userapi.com/impg/v2GXi-dzHShFMPV7qIyuGIPyOEnDMimppO8eiA/8YinOqgAOvg.jpg?size=1200x1200&amp;quality=95&amp;sign=777849a25e026b39580121e935157158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8102" r="8163" b="9143"/>
          <a:stretch/>
        </p:blipFill>
        <p:spPr bwMode="auto">
          <a:xfrm>
            <a:off x="0" y="2629242"/>
            <a:ext cx="4157472" cy="411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26.userapi.com/impg/HVJljP9vYbXS0t78Ky8mCN1Jbq2-7MQBM6sX9g/iTt1UN_7XLU.jpg?size=1200x1200&amp;quality=95&amp;sign=fdabf0ab7c82c8ae0c60172ce3931543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" t="8174" r="7973" b="7357"/>
          <a:stretch/>
        </p:blipFill>
        <p:spPr bwMode="auto">
          <a:xfrm>
            <a:off x="4253533" y="2682240"/>
            <a:ext cx="4024835" cy="406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72.userapi.com/impg/9ChGr8Auli9H6MeLGv3aaOCOAErcc7-vMFZBOA/BMg8J5BdM9I.jpg?size=1200x1200&amp;quality=95&amp;sign=13700eb2e76457531c7a04acb6b24cc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t="3352" r="5447" b="4748"/>
          <a:stretch/>
        </p:blipFill>
        <p:spPr bwMode="auto">
          <a:xfrm>
            <a:off x="8278368" y="2629242"/>
            <a:ext cx="3913632" cy="401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7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9184" y="250606"/>
            <a:ext cx="99486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Организаторы и ответственные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за </a:t>
            </a: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подготовку и проведение мероприятий</a:t>
            </a:r>
          </a:p>
          <a:p>
            <a:endParaRPr lang="ru-RU" sz="2000" b="1" dirty="0">
              <a:solidFill>
                <a:srgbClr val="C00000"/>
              </a:solidFill>
              <a:latin typeface="Comic Sans MS" pitchFamily="66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Заместитель директора по ВР             Бердюгина Т.В.</a:t>
            </a:r>
          </a:p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Педагог-организатор                     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Comic Sans MS" pitchFamily="66" charset="0"/>
              </a:rPr>
              <a:t>Тупицина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О.В.</a:t>
            </a:r>
          </a:p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Педагог – библиотекарь                   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Боровикова </a:t>
            </a: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Л.Ю.</a:t>
            </a:r>
          </a:p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Советник директора по воспитанию 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   Смагина </a:t>
            </a:r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Н.В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Педагог –организатор                      Сапожникова С.Н</a:t>
            </a:r>
          </a:p>
          <a:p>
            <a:r>
              <a:rPr lang="ru-RU" sz="2000" b="1" dirty="0">
                <a:solidFill>
                  <a:srgbClr val="C00000"/>
                </a:solidFill>
                <a:latin typeface="Comic Sans MS" pitchFamily="66" charset="0"/>
              </a:rPr>
              <a:t>П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едагог дополнительного образования   Мальцева С.Н.</a:t>
            </a:r>
            <a:endParaRPr lang="ru-RU" sz="2000" b="1" dirty="0">
              <a:solidFill>
                <a:srgbClr val="C00000"/>
              </a:solidFill>
              <a:latin typeface="Comic Sans MS" pitchFamily="66" charset="0"/>
            </a:endParaRPr>
          </a:p>
          <a:p>
            <a:endParaRPr lang="ru-RU" sz="2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96640" y="4966144"/>
            <a:ext cx="83515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Общее количество обучающихся принявших участие в </a:t>
            </a:r>
            <a:r>
              <a:rPr lang="ru-RU" sz="2000" b="1" dirty="0" smtClean="0">
                <a:solidFill>
                  <a:schemeClr val="bg1"/>
                </a:solidFill>
                <a:latin typeface="Comic Sans MS" pitchFamily="66" charset="0"/>
              </a:rPr>
              <a:t>Месячнике 1176</a:t>
            </a:r>
            <a:endParaRPr lang="ru-RU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endParaRPr lang="ru-RU" sz="2000" b="1" dirty="0">
              <a:solidFill>
                <a:schemeClr val="bg1"/>
              </a:solidFill>
              <a:latin typeface="Comic Sans MS" pitchFamily="66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Comic Sans MS" pitchFamily="66" charset="0"/>
              </a:rPr>
              <a:t>Общее количество взрослых принявших участие в </a:t>
            </a:r>
            <a:r>
              <a:rPr lang="ru-RU" sz="2000" b="1">
                <a:solidFill>
                  <a:schemeClr val="bg1"/>
                </a:solidFill>
                <a:latin typeface="Comic Sans MS" pitchFamily="66" charset="0"/>
              </a:rPr>
              <a:t>Месячнике </a:t>
            </a:r>
            <a:r>
              <a:rPr lang="ru-RU" sz="2000" b="1" smtClean="0">
                <a:solidFill>
                  <a:schemeClr val="bg1"/>
                </a:solidFill>
                <a:latin typeface="Comic Sans MS" pitchFamily="66" charset="0"/>
              </a:rPr>
              <a:t>121</a:t>
            </a:r>
            <a:endParaRPr lang="ru-RU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5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018" y="149162"/>
            <a:ext cx="6178550" cy="1606486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Открытие месячника</a:t>
            </a:r>
            <a:br>
              <a:rPr lang="ru-RU" sz="3600" dirty="0" smtClean="0"/>
            </a:br>
            <a:r>
              <a:rPr lang="ru-RU" sz="3600" dirty="0" smtClean="0"/>
              <a:t>военно-спортивная игра</a:t>
            </a:r>
            <a:br>
              <a:rPr lang="ru-RU" sz="3600" dirty="0" smtClean="0"/>
            </a:br>
            <a:r>
              <a:rPr lang="ru-RU" sz="3600" dirty="0" smtClean="0"/>
              <a:t> «Зарница»</a:t>
            </a:r>
            <a:endParaRPr lang="ru-RU" sz="3600" dirty="0"/>
          </a:p>
        </p:txBody>
      </p:sp>
      <p:pic>
        <p:nvPicPr>
          <p:cNvPr id="3074" name="Picture 2" descr="https://sun9-41.userapi.com/impg/kBWJXaA0ke8XtwZ_IDibA526WUQ7K1miyT1TdQ/pQ8KIJB7pHs.jpg?size=807x807&amp;quality=96&amp;sign=f74750004a75e4ddb0f2042d7a0dfa92&amp;c_uniq_tag=GUzta1yhvV1DY-mKNX6H_5Ww29e9GwvJjcGTZchERMs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8112"/>
            <a:ext cx="4282596" cy="428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65.userapi.com/impg/WFuhv8a5zaSFp7DOBCRVmFe4yrJGY4YHPqVTkw/zfbBu3oEvwI.jpg?size=1200x1200&amp;quality=96&amp;sign=61fa579186c8d468d8b343c261b51cd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512" y="102348"/>
            <a:ext cx="4559488" cy="45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69.userapi.com/impg/14PtFJN2t5w5TmZbIckDJ3BhXOC8nnS-teixgw/h8uZjbBz4MY.jpg?size=1200x1200&amp;quality=96&amp;sign=42aa3dbe0067ae3112e3015492fce9d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596" y="2382092"/>
            <a:ext cx="4392328" cy="439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82596" y="1658111"/>
            <a:ext cx="3425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Количество учащихся </a:t>
            </a:r>
            <a:r>
              <a:rPr lang="ru-RU" b="1" dirty="0" smtClean="0">
                <a:solidFill>
                  <a:srgbClr val="C00000"/>
                </a:solidFill>
              </a:rPr>
              <a:t>-56;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Педагоги  </a:t>
            </a:r>
            <a:r>
              <a:rPr lang="ru-RU" b="1" dirty="0">
                <a:solidFill>
                  <a:srgbClr val="C00000"/>
                </a:solidFill>
              </a:rPr>
              <a:t>- </a:t>
            </a:r>
            <a:r>
              <a:rPr lang="ru-RU" b="1" dirty="0" smtClean="0">
                <a:solidFill>
                  <a:srgbClr val="C00000"/>
                </a:solidFill>
              </a:rPr>
              <a:t>9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87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70376" cy="118325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Святое дело –Родине служить!</a:t>
            </a:r>
            <a:endParaRPr lang="ru-RU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803648" y="335199"/>
            <a:ext cx="59362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Акция «Письмо солдату» -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поздравление военнослужащих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в рядах  Российской </a:t>
            </a:r>
            <a:r>
              <a:rPr lang="ru-RU" sz="2800" b="1" dirty="0">
                <a:solidFill>
                  <a:srgbClr val="C00000"/>
                </a:solidFill>
                <a:latin typeface="Comic Sans MS" pitchFamily="66" charset="0"/>
              </a:rPr>
              <a:t>А</a:t>
            </a:r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рмии</a:t>
            </a:r>
            <a:endParaRPr lang="ru-RU" sz="28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https://sun9-31.userapi.com/impg/Ci05G6XRsuH5HEFReijac1Ixmmf70IxcbveXEg/lzy4ojMQVUk.jpg?size=1200x1200&amp;quality=95&amp;sign=624a3b8f1ace51b4330a68b87ae41c9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648" y="1779523"/>
            <a:ext cx="4627280" cy="462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10.userapi.com/impg/sgxOHgONL9cWMmsH9ZvVqxk7CA_cZMEiJKkQAQ/pQ6kMzcOfSM.jpg?size=1280x961&amp;quality=95&amp;sign=a7000c8a99e76ce586a3f5b68f8d627f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r="4336"/>
          <a:stretch/>
        </p:blipFill>
        <p:spPr bwMode="auto">
          <a:xfrm>
            <a:off x="243840" y="1866003"/>
            <a:ext cx="4376928" cy="353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79799" y="2022086"/>
            <a:ext cx="2648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Количество учащихся -4;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Педагоги  - 2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429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1024127"/>
          </a:xfrm>
        </p:spPr>
        <p:txBody>
          <a:bodyPr>
            <a:normAutofit/>
          </a:bodyPr>
          <a:lstStyle/>
          <a:p>
            <a:r>
              <a:rPr lang="ru-RU" dirty="0" smtClean="0"/>
              <a:t>Акция «</a:t>
            </a:r>
            <a:r>
              <a:rPr lang="ru-RU" sz="4400" dirty="0"/>
              <a:t>Блокадный </a:t>
            </a:r>
            <a:r>
              <a:rPr lang="ru-RU" sz="4400" dirty="0" smtClean="0"/>
              <a:t>хлеб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098" name="Picture 2" descr="https://sun9-34.userapi.com/impg/merLRfKYFgyArkAxVkjzws__VoWzdMcdWivwSQ/v2_bu7Z3YWY.jpg?size=664x1080&amp;quality=95&amp;sign=8e591d99db7e69c8cd321f94f7de589f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875"/>
            <a:ext cx="3584448" cy="5830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57.userapi.com/impg/7XyIdU6JgF9AJtGDn52qpCRX8MZdLMxAGaY7GQ/UEpS-faK75U.jpg?size=1280x960&amp;quality=95&amp;sign=b084e6e9519cbcf1218dc62c53c13cc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448" y="2935923"/>
            <a:ext cx="5229435" cy="392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26.userapi.com/impg/G0EouLQWzQBRwmVuGSQqffqltgbQIQRHwOQgEQ/IZuFmYISyWQ.jpg?size=810x1080&amp;quality=95&amp;sign=c970b745c995fde4ba17bcbcbd6e7d4d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83" y="2935923"/>
            <a:ext cx="2927013" cy="390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13632" y="1938153"/>
            <a:ext cx="3171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Количество учащихся - 180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Педагогов -22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13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064" y="170053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Уроки мужества, посвящённые Сталинградской битве</a:t>
            </a:r>
            <a:endParaRPr lang="ru-RU" sz="4000" dirty="0"/>
          </a:p>
        </p:txBody>
      </p:sp>
      <p:pic>
        <p:nvPicPr>
          <p:cNvPr id="2050" name="Picture 2" descr="https://sun9-27.userapi.com/impg/ykUjy6YsC8WPsQcHB_alAIpG_c3KipK4q8S00Q/wPsVvsU1a0M.jpg?size=807x372&amp;quality=95&amp;sign=51759ec4058e13d141dfe3d67e8d0ffe&amp;c_uniq_tag=WwkCsBeip2HQJrlnudktq6kCH8Un6kkHr-tn5ao66LM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20" y="1398143"/>
            <a:ext cx="6329798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55.userapi.com/impg/jnFNirWwtRz09svGbomV3gEbrLyPrUO6MCL_sQ/BCx11thBXVA.jpg?size=807x372&amp;quality=95&amp;sign=7729ec3624dc484c8c1f34a8419db85e&amp;c_uniq_tag=6OYyNweigafjI74X5Ekcuj2dsrGQ82KtE3VD3s-8G3w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736" y="3462381"/>
            <a:ext cx="6065075" cy="27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03136" y="2462939"/>
            <a:ext cx="3184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Количество учащихся -175;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Педагоги : 16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" y="185928"/>
            <a:ext cx="7709154" cy="1533144"/>
          </a:xfrm>
        </p:spPr>
        <p:txBody>
          <a:bodyPr>
            <a:noAutofit/>
          </a:bodyPr>
          <a:lstStyle/>
          <a:p>
            <a:r>
              <a:rPr lang="ru-RU" sz="3200" dirty="0" smtClean="0"/>
              <a:t>Акция «</a:t>
            </a:r>
            <a:r>
              <a:rPr lang="ru-RU" sz="3200" dirty="0"/>
              <a:t>Цветы на снегу</a:t>
            </a:r>
            <a:r>
              <a:rPr lang="ru-RU" sz="3200" dirty="0" smtClean="0"/>
              <a:t>»</a:t>
            </a:r>
            <a:r>
              <a:rPr lang="ru-RU" sz="3200" dirty="0"/>
              <a:t> </a:t>
            </a:r>
            <a:r>
              <a:rPr lang="ru-RU" sz="3200" dirty="0" smtClean="0"/>
              <a:t>- Возложение </a:t>
            </a:r>
            <a:r>
              <a:rPr lang="ru-RU" sz="3200" dirty="0"/>
              <a:t>цветов на обелиск и очистка от снега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1542288"/>
            <a:ext cx="4153408" cy="3115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76" y="3373628"/>
            <a:ext cx="4120896" cy="3090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20" y="2854452"/>
            <a:ext cx="2968371" cy="39578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944" y="97536"/>
            <a:ext cx="3852672" cy="2889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83603" y="1792223"/>
            <a:ext cx="36722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Количество учащихся – 49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Педагоги - 6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0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3" y="173547"/>
            <a:ext cx="5386070" cy="1301685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Конкурс рисунков</a:t>
            </a:r>
            <a:br>
              <a:rPr lang="ru-RU" sz="3600" dirty="0" smtClean="0"/>
            </a:br>
            <a:r>
              <a:rPr lang="ru-RU" sz="3600" dirty="0" smtClean="0"/>
              <a:t>«Небо Афганистана»</a:t>
            </a:r>
            <a:endParaRPr lang="ru-RU" sz="3600" dirty="0"/>
          </a:p>
        </p:txBody>
      </p:sp>
      <p:pic>
        <p:nvPicPr>
          <p:cNvPr id="4098" name="Picture 2" descr="https://sun3-16.userapi.com/impg/-5S84EJtNkZNWDRo73FLRma-ASi033-nz01YQg/cncAT1Me-Qc.jpg?size=807x604&amp;quality=95&amp;sign=2e9bf61d180033719be7fe9917228eeb&amp;c_uniq_tag=m0drm6ltA0oIzgy7npxV-BmNWG5xTSCcg3s40sosFAo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2" r="2990" b="15038"/>
          <a:stretch/>
        </p:blipFill>
        <p:spPr bwMode="auto">
          <a:xfrm>
            <a:off x="155572" y="1572766"/>
            <a:ext cx="5538091" cy="337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73621" y="341374"/>
            <a:ext cx="5816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Уроки мужества, посвящённые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годовщине вывода Советских войск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из Афганистана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4101" name="Picture 5" descr="https://sun9-69.userapi.com/impg/3lLwXIQf2s5YDQAluAfgEWJAnK_ElsSkBsg3Ew/P36_dE4Vldg.jpg?size=1280x576&amp;quality=95&amp;sign=dd36f09cd068e76efc988cf0fcc221c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765" y="1843358"/>
            <a:ext cx="6524235" cy="293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71232" y="5620512"/>
            <a:ext cx="41324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Количество участников – 109;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Педагоги- 3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098" y="109728"/>
            <a:ext cx="10515600" cy="1938528"/>
          </a:xfrm>
        </p:spPr>
        <p:txBody>
          <a:bodyPr>
            <a:noAutofit/>
          </a:bodyPr>
          <a:lstStyle/>
          <a:p>
            <a:r>
              <a:rPr lang="ru-RU" sz="2400" dirty="0" smtClean="0"/>
              <a:t>Квест-игра </a:t>
            </a:r>
            <a:r>
              <a:rPr lang="ru-RU" sz="2400" dirty="0" smtClean="0"/>
              <a:t>военно </a:t>
            </a:r>
            <a:r>
              <a:rPr lang="ru-RU" sz="2400" dirty="0"/>
              <a:t>- патриотическая квест - игра, посвященная 35-летию вывода советских войск из республики Афганистан «Большие маневры </a:t>
            </a:r>
            <a:r>
              <a:rPr lang="ru-RU" sz="2400" dirty="0" smtClean="0"/>
              <a:t>» для </a:t>
            </a:r>
            <a:r>
              <a:rPr lang="ru-RU" sz="2400" dirty="0"/>
              <a:t>учащихся 7-11классов</a:t>
            </a:r>
            <a:r>
              <a:rPr lang="ru-RU" sz="2400" dirty="0" smtClean="0"/>
              <a:t>.</a:t>
            </a:r>
            <a:r>
              <a:rPr lang="ru-RU" sz="2400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-apple-system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-apple-system"/>
              </a:rPr>
            </a:br>
            <a:r>
              <a:rPr lang="ru-RU" sz="2400" dirty="0" smtClean="0">
                <a:latin typeface="-apple-system"/>
              </a:rPr>
              <a:t>На </a:t>
            </a:r>
            <a:r>
              <a:rPr lang="ru-RU" sz="2400" dirty="0">
                <a:latin typeface="-apple-system"/>
              </a:rPr>
              <a:t>игре присутствовал и оценивал игру почетный гость Никитин Николай Юрьевич председатель правления союза ветеранов войны в Афганистане.</a:t>
            </a:r>
            <a:endParaRPr lang="ru-RU" sz="2400" dirty="0"/>
          </a:p>
        </p:txBody>
      </p:sp>
      <p:pic>
        <p:nvPicPr>
          <p:cNvPr id="5122" name="Picture 2" descr="https://sun3-20.userapi.com/impg/f2j16EgGbRmQ4cAOM-qAXr4klo8uPsfQF26cYQ/YpzA-j4LMwo.jpg?size=1160x868&amp;quality=95&amp;sign=8d57aad05441356ce49e62ead824a0be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1" t="10264" r="6115" b="6158"/>
          <a:stretch/>
        </p:blipFill>
        <p:spPr bwMode="auto">
          <a:xfrm>
            <a:off x="1658111" y="2011680"/>
            <a:ext cx="6815329" cy="463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17280" y="2450436"/>
            <a:ext cx="309123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Количество учащихся – 38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Взрослых- 11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263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58" y="405195"/>
            <a:ext cx="10515600" cy="643317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Акция «Открытка для старшего поколения»</a:t>
            </a:r>
            <a:endParaRPr lang="ru-RU" sz="3200" dirty="0"/>
          </a:p>
        </p:txBody>
      </p:sp>
      <p:pic>
        <p:nvPicPr>
          <p:cNvPr id="1026" name="Picture 2" descr="https://sun3-22.userapi.com/impg/nIeN6qRUsd8ccphIJszp30aZvOIe7kSMiua25Q/MoZN4zlwuz0.jpg?size=807x807&amp;quality=95&amp;sign=a86d3d3479015f9ef3b6f5ebd9947f99&amp;c_uniq_tag=cw8MdvaZr1qRSMAf_atPKdWtL3_bYXTmzvm6SSjKRj4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0" y="1048985"/>
            <a:ext cx="6558350" cy="327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80.userapi.com/impg/aasGnVyzALZUGJRhavsnOhpmeREdb4ho1YnBFA/VTb_wPv9bPk.jpg?size=807x570&amp;quality=95&amp;sign=8487c9d8bcaacbcfc3981db4a143331b&amp;c_uniq_tag=yNQp0bEcQuzNsIO-y-hkYv3hBHKVXqpd7dvlicEeVTY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471" y="2642931"/>
            <a:ext cx="5645530" cy="398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58350" y="1395830"/>
            <a:ext cx="3938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Количество учащихся – </a:t>
            </a:r>
            <a:r>
              <a:rPr lang="ru-RU" sz="2400" b="1" dirty="0" smtClean="0">
                <a:solidFill>
                  <a:srgbClr val="C00000"/>
                </a:solidFill>
              </a:rPr>
              <a:t>90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Взрослых- 10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9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тчет 23 месячник к Дню защитни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99C8057C-4989-4CD6-9E13-513BF0441B3D}" vid="{48A7437D-EE9B-4AC4-9957-B690F0963F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отчет 23 месячник к Дню защитника</Template>
  <TotalTime>295</TotalTime>
  <Words>371</Words>
  <Application>Microsoft Office PowerPoint</Application>
  <PresentationFormat>Произвольный</PresentationFormat>
  <Paragraphs>54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отчет 23 месячник к Дню защитника</vt:lpstr>
      <vt:lpstr>Месячник Защитника  Отечества  в МОУ «Бердюгинская СОШ»</vt:lpstr>
      <vt:lpstr>Открытие месячника военно-спортивная игра  «Зарница»</vt:lpstr>
      <vt:lpstr>Святое дело –Родине служить!</vt:lpstr>
      <vt:lpstr>Акция «Блокадный хлеб»</vt:lpstr>
      <vt:lpstr>Уроки мужества, посвящённые Сталинградской битве</vt:lpstr>
      <vt:lpstr>Акция «Цветы на снегу» - Возложение цветов на обелиск и очистка от снега </vt:lpstr>
      <vt:lpstr>Конкурс рисунков «Небо Афганистана»</vt:lpstr>
      <vt:lpstr>Квест-игра военно - патриотическая квест - игра, посвященная 35-летию вывода советских войск из республики Афганистан «Большие маневры » для учащихся 7-11классов.  На игре присутствовал и оценивал игру почетный гость Никитин Николай Юрьевич председатель правления союза ветеранов войны в Афганистане.</vt:lpstr>
      <vt:lpstr>Акция «Открытка для старшего поколения»</vt:lpstr>
      <vt:lpstr>Библиотечные часы, посвящённые 120-летию со дня рождения героя ВОВ А. Матросова </vt:lpstr>
      <vt:lpstr>Военно-спортивная игра «Зарничка» 2-4 классы</vt:lpstr>
      <vt:lpstr>Кинопоказ для подростков и молодёжи к ДЗО в рамках международного фестиваля документального кино «Время героев» о СВО (2 просмотра, 71 учащихся и 7 педагогов)</vt:lpstr>
      <vt:lpstr>Всероссийская массовая лыжная гонка «Лыжня России – 2024» Наша школа приняла участие в лыжной гонке в составе 13 человек. 2 человека принесли нам призовые места, это Арсланова Лилия - 2 место и Соколова Алина - 5 место, каждая в своей возрастной категории. Поздравляем вас девочки с победами!!!</vt:lpstr>
      <vt:lpstr> Проведены внеклассные мероприятия "Крылатая слава Урала» и «Легенда неба», посвящённые дню рождения генерал-майора авиации, дважды Героя Советского Союза Григория Андреевича Речкалова.</vt:lpstr>
      <vt:lpstr>Акция «Тепло для героя» солдатам на СВО- написано 32 письма, 8 кг. конфет, связано 12 пар носков, изготовлено 3 маскировочных сети учащихся – 40, пенсионеров -8.</vt:lpstr>
      <vt:lpstr>Классный  час на тему «Не послужишь – не узнешь», проведенные руководителем школьного музея Сапожниковой Светланой Николаевной для ребят 1-4 классы. 67 учащихся, 5 взрослых</vt:lpstr>
      <vt:lpstr>Игровая программа "Русский солдат не знает преград" для мальчиков 2-4 классов, ребята проходили различные задания : строевая подготовка, медицинская помощь, меткий стрелок, шифровка, конкурс капитанов, конкурс армейской песни. Игра «Солдатушки – бравые ребятушки» для ребят первого класса. 73 учащихся, 6 педагогов.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Месячник Защитника  Отечества  в МОУ «Бердюгинская СОШ»</dc:title>
  <dc:creator>User</dc:creator>
  <cp:lastModifiedBy>User</cp:lastModifiedBy>
  <cp:revision>26</cp:revision>
  <dcterms:created xsi:type="dcterms:W3CDTF">2024-02-28T10:31:16Z</dcterms:created>
  <dcterms:modified xsi:type="dcterms:W3CDTF">2024-02-29T07:40:38Z</dcterms:modified>
</cp:coreProperties>
</file>