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59" r:id="rId3"/>
    <p:sldId id="290" r:id="rId4"/>
    <p:sldId id="291" r:id="rId5"/>
    <p:sldId id="295" r:id="rId6"/>
    <p:sldId id="335" r:id="rId7"/>
    <p:sldId id="336" r:id="rId8"/>
    <p:sldId id="338" r:id="rId9"/>
    <p:sldId id="349" r:id="rId10"/>
    <p:sldId id="339" r:id="rId11"/>
    <p:sldId id="340" r:id="rId12"/>
    <p:sldId id="341" r:id="rId13"/>
    <p:sldId id="342" r:id="rId14"/>
    <p:sldId id="297" r:id="rId15"/>
    <p:sldId id="298" r:id="rId16"/>
    <p:sldId id="299" r:id="rId17"/>
    <p:sldId id="301" r:id="rId18"/>
    <p:sldId id="302" r:id="rId19"/>
    <p:sldId id="303" r:id="rId20"/>
    <p:sldId id="337" r:id="rId21"/>
    <p:sldId id="320" r:id="rId22"/>
    <p:sldId id="305" r:id="rId23"/>
    <p:sldId id="348" r:id="rId24"/>
    <p:sldId id="306" r:id="rId25"/>
    <p:sldId id="307" r:id="rId26"/>
    <p:sldId id="334" r:id="rId27"/>
    <p:sldId id="343" r:id="rId28"/>
    <p:sldId id="344" r:id="rId29"/>
    <p:sldId id="345" r:id="rId30"/>
    <p:sldId id="346" r:id="rId31"/>
    <p:sldId id="347" r:id="rId32"/>
    <p:sldId id="310" r:id="rId33"/>
    <p:sldId id="311" r:id="rId34"/>
    <p:sldId id="350" r:id="rId35"/>
    <p:sldId id="351" r:id="rId36"/>
    <p:sldId id="313" r:id="rId37"/>
    <p:sldId id="317" r:id="rId38"/>
    <p:sldId id="331" r:id="rId39"/>
    <p:sldId id="322" r:id="rId4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53" d="100"/>
          <a:sy n="53" d="100"/>
        </p:scale>
        <p:origin x="-1782" y="-34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7FFFE2-4238-4493-9277-30C41FB7927A}" type="datetimeFigureOut">
              <a:rPr lang="ru-RU" smtClean="0"/>
              <a:pPr/>
              <a:t>28.02.2023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ABB3A-1498-4EEF-8238-45935F58CE5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7FFFE2-4238-4493-9277-30C41FB7927A}" type="datetimeFigureOut">
              <a:rPr lang="ru-RU" smtClean="0"/>
              <a:pPr/>
              <a:t>28.02.2023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ABB3A-1498-4EEF-8238-45935F58CE5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7FFFE2-4238-4493-9277-30C41FB7927A}" type="datetimeFigureOut">
              <a:rPr lang="ru-RU" smtClean="0"/>
              <a:pPr/>
              <a:t>28.02.2023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ABB3A-1498-4EEF-8238-45935F58CE5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7FFFE2-4238-4493-9277-30C41FB7927A}" type="datetimeFigureOut">
              <a:rPr lang="ru-RU" smtClean="0"/>
              <a:pPr/>
              <a:t>28.02.2023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ABB3A-1498-4EEF-8238-45935F58CE5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7FFFE2-4238-4493-9277-30C41FB7927A}" type="datetimeFigureOut">
              <a:rPr lang="ru-RU" smtClean="0"/>
              <a:pPr/>
              <a:t>28.02.2023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ABB3A-1498-4EEF-8238-45935F58CE5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7FFFE2-4238-4493-9277-30C41FB7927A}" type="datetimeFigureOut">
              <a:rPr lang="ru-RU" smtClean="0"/>
              <a:pPr/>
              <a:t>28.02.2023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ABB3A-1498-4EEF-8238-45935F58CE5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7FFFE2-4238-4493-9277-30C41FB7927A}" type="datetimeFigureOut">
              <a:rPr lang="ru-RU" smtClean="0"/>
              <a:pPr/>
              <a:t>28.02.2023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ABB3A-1498-4EEF-8238-45935F58CE5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7FFFE2-4238-4493-9277-30C41FB7927A}" type="datetimeFigureOut">
              <a:rPr lang="ru-RU" smtClean="0"/>
              <a:pPr/>
              <a:t>28.02.2023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ABB3A-1498-4EEF-8238-45935F58CE5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7FFFE2-4238-4493-9277-30C41FB7927A}" type="datetimeFigureOut">
              <a:rPr lang="ru-RU" smtClean="0"/>
              <a:pPr/>
              <a:t>28.02.2023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ABB3A-1498-4EEF-8238-45935F58CE5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7FFFE2-4238-4493-9277-30C41FB7927A}" type="datetimeFigureOut">
              <a:rPr lang="ru-RU" smtClean="0"/>
              <a:pPr/>
              <a:t>28.02.2023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ABB3A-1498-4EEF-8238-45935F58CE5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7FFFE2-4238-4493-9277-30C41FB7927A}" type="datetimeFigureOut">
              <a:rPr lang="ru-RU" smtClean="0"/>
              <a:pPr/>
              <a:t>28.02.2023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ABB3A-1498-4EEF-8238-45935F58CE5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email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7FFFE2-4238-4493-9277-30C41FB7927A}" type="datetimeFigureOut">
              <a:rPr lang="ru-RU" smtClean="0"/>
              <a:pPr/>
              <a:t>28.02.2023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1ABB3A-1498-4EEF-8238-45935F58CE59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404664"/>
            <a:ext cx="7098012" cy="571504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МАОУ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Зайковская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СОШ №2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979712" y="1124744"/>
            <a:ext cx="4929222" cy="4929222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ru-RU" sz="2600" b="1" dirty="0" smtClean="0"/>
              <a:t>Отчёт о проведении месячника  военно-патриотического воспитания</a:t>
            </a:r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pPr algn="r"/>
            <a:r>
              <a:rPr lang="ru-RU" sz="1800" dirty="0">
                <a:latin typeface="Arial Black" pitchFamily="34" charset="0"/>
              </a:rPr>
              <a:t> </a:t>
            </a:r>
            <a:r>
              <a:rPr lang="ru-RU" sz="1800" dirty="0" smtClean="0">
                <a:latin typeface="Arial Black" pitchFamily="34" charset="0"/>
              </a:rPr>
              <a:t>                                                        </a:t>
            </a:r>
          </a:p>
          <a:p>
            <a:pPr algn="r"/>
            <a:endParaRPr lang="ru-RU" sz="1800" dirty="0">
              <a:latin typeface="Arial Black" pitchFamily="34" charset="0"/>
            </a:endParaRPr>
          </a:p>
          <a:p>
            <a:pPr algn="r"/>
            <a:endParaRPr lang="ru-RU" sz="1800" dirty="0" smtClean="0">
              <a:latin typeface="Arial Black" pitchFamily="34" charset="0"/>
            </a:endParaRPr>
          </a:p>
          <a:p>
            <a:pPr algn="r"/>
            <a:endParaRPr lang="ru-RU" sz="1800" dirty="0">
              <a:latin typeface="Arial Black" pitchFamily="34" charset="0"/>
            </a:endParaRPr>
          </a:p>
          <a:p>
            <a:pPr algn="ctr"/>
            <a:endParaRPr lang="ru-RU" sz="1800" dirty="0">
              <a:latin typeface="Arial Black" pitchFamily="34" charset="0"/>
            </a:endParaRPr>
          </a:p>
          <a:p>
            <a:r>
              <a:rPr lang="ru-RU" sz="1800" dirty="0" smtClean="0">
                <a:latin typeface="Arial Black" pitchFamily="34" charset="0"/>
              </a:rPr>
              <a:t>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835696" y="2492896"/>
            <a:ext cx="5616624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4000" b="1" dirty="0" smtClean="0">
                <a:ln w="11430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</a:rPr>
              <a:t>«Мы – наследники Победы»</a:t>
            </a:r>
            <a:endParaRPr lang="ru-RU" sz="4000" b="1" cap="none" spc="0" dirty="0">
              <a:ln w="11430">
                <a:solidFill>
                  <a:schemeClr val="tx1"/>
                </a:solidFill>
              </a:ln>
              <a:solidFill>
                <a:srgbClr val="FF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232865" y="4725144"/>
            <a:ext cx="4572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ru-RU" dirty="0">
                <a:latin typeface="Arial Black" pitchFamily="34" charset="0"/>
              </a:rPr>
              <a:t>Ответственное лицо: Клявлина Елена Александровна, педагог-организатор</a:t>
            </a:r>
          </a:p>
          <a:p>
            <a:pPr algn="r"/>
            <a:r>
              <a:rPr lang="ru-RU" dirty="0">
                <a:latin typeface="Arial Black" pitchFamily="34" charset="0"/>
              </a:rPr>
              <a:t>Мурзина Наталья Владимировна, заместитель директора по воспитательной работе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755576" y="1221868"/>
            <a:ext cx="3384376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000000"/>
                </a:solidFill>
                <a:latin typeface="-apple-system"/>
              </a:rPr>
              <a:t>20 февраля состоялась встреча обучающихся 8-9 </a:t>
            </a:r>
            <a:r>
              <a:rPr lang="ru-RU" sz="2400" b="1" dirty="0" smtClean="0">
                <a:solidFill>
                  <a:srgbClr val="000000"/>
                </a:solidFill>
                <a:latin typeface="-apple-system"/>
              </a:rPr>
              <a:t>(38 человек) классов </a:t>
            </a:r>
            <a:r>
              <a:rPr lang="ru-RU" sz="2400" b="1" dirty="0">
                <a:solidFill>
                  <a:srgbClr val="000000"/>
                </a:solidFill>
                <a:latin typeface="-apple-system"/>
              </a:rPr>
              <a:t>с членом </a:t>
            </a:r>
            <a:r>
              <a:rPr lang="ru-RU" sz="2400" b="1" dirty="0" err="1">
                <a:solidFill>
                  <a:srgbClr val="000000"/>
                </a:solidFill>
                <a:latin typeface="-apple-system"/>
              </a:rPr>
              <a:t>Ирбитской</a:t>
            </a:r>
            <a:r>
              <a:rPr lang="ru-RU" sz="2400" b="1" dirty="0">
                <a:solidFill>
                  <a:srgbClr val="000000"/>
                </a:solidFill>
                <a:latin typeface="-apple-system"/>
              </a:rPr>
              <a:t> организации "Российский союз ветеранов войны в Афганистане" Никитиным Николаем Юрьевичем.</a:t>
            </a:r>
            <a:endParaRPr lang="ru-RU" sz="2400" b="1" dirty="0"/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494946" y="63715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b="1" dirty="0" smtClean="0">
                <a:ln>
                  <a:solidFill>
                    <a:prstClr val="black"/>
                  </a:solidFill>
                </a:ln>
                <a:solidFill>
                  <a:srgbClr val="F79646">
                    <a:lumMod val="50000"/>
                  </a:srgbClr>
                </a:solidFill>
                <a:latin typeface="Arial Black" pitchFamily="34" charset="0"/>
              </a:rPr>
              <a:t>«Мой отец – моя гордость»</a:t>
            </a:r>
          </a:p>
        </p:txBody>
      </p:sp>
      <p:pic>
        <p:nvPicPr>
          <p:cNvPr id="5122" name="Picture 2" descr="C:\Users\Acer\Desktop\23 февраля\hwnrPor7Mf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2579" y="3645024"/>
            <a:ext cx="4049028" cy="2972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Acer\Desktop\23 февраля\6WKsAzkzJRY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1836" y="862841"/>
            <a:ext cx="4037486" cy="3028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23980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508339" y="971490"/>
            <a:ext cx="818499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000000"/>
                </a:solidFill>
                <a:latin typeface="-apple-system"/>
              </a:rPr>
              <a:t>20 февраля патриотический клуб "Беркут" провели мастер-класс по разборке и сборке автомата АК-74</a:t>
            </a:r>
            <a:r>
              <a:rPr lang="ru-RU" dirty="0" smtClean="0">
                <a:solidFill>
                  <a:srgbClr val="000000"/>
                </a:solidFill>
                <a:latin typeface="-apple-system"/>
              </a:rPr>
              <a:t>.</a:t>
            </a:r>
          </a:p>
          <a:p>
            <a:pPr algn="ctr"/>
            <a:r>
              <a:rPr lang="ru-RU" sz="2400" b="1" dirty="0" smtClean="0">
                <a:solidFill>
                  <a:srgbClr val="000000"/>
                </a:solidFill>
                <a:latin typeface="-apple-system"/>
              </a:rPr>
              <a:t>(207 участников)</a:t>
            </a:r>
            <a:endParaRPr lang="ru-RU" sz="2400" b="1" dirty="0"/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494946" y="63715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b="1" dirty="0" smtClean="0">
                <a:ln>
                  <a:solidFill>
                    <a:prstClr val="black"/>
                  </a:solidFill>
                </a:ln>
                <a:solidFill>
                  <a:srgbClr val="F79646">
                    <a:lumMod val="50000"/>
                  </a:srgbClr>
                </a:solidFill>
                <a:latin typeface="Arial Black" pitchFamily="34" charset="0"/>
              </a:rPr>
              <a:t>«Беркут в деле»</a:t>
            </a:r>
          </a:p>
        </p:txBody>
      </p:sp>
      <p:pic>
        <p:nvPicPr>
          <p:cNvPr id="6146" name="Picture 2" descr="C:\Users\Acer\Desktop\23 февраля\lEQBgVjF_Kw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2185027"/>
            <a:ext cx="3128975" cy="4171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Acer\Desktop\23 февраля\GxXyPkUFem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1955" y="2171819"/>
            <a:ext cx="3138881" cy="4185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01493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703058" y="1206715"/>
            <a:ext cx="781337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В нашей школе уже традиционной стала благотворительная акция «Ветеран живет </a:t>
            </a:r>
            <a:r>
              <a:rPr lang="ru-RU" b="1" dirty="0" smtClean="0"/>
              <a:t>рядом", в </a:t>
            </a:r>
            <a:r>
              <a:rPr lang="ru-RU" b="1" dirty="0"/>
              <a:t>ходе которой в знак внимания и уважения наши ребята вручают поздравительные открытки, сделанные своими руками, с пожеланиями здоровья, благополучия, долгих лет жизни</a:t>
            </a:r>
            <a:r>
              <a:rPr lang="ru-RU" b="1" dirty="0" smtClean="0"/>
              <a:t>. (16 участников)</a:t>
            </a:r>
            <a:endParaRPr lang="ru-RU" b="1" dirty="0"/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494946" y="63715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b="1" dirty="0" smtClean="0">
                <a:ln>
                  <a:solidFill>
                    <a:prstClr val="black"/>
                  </a:solidFill>
                </a:ln>
                <a:solidFill>
                  <a:srgbClr val="F79646">
                    <a:lumMod val="50000"/>
                  </a:srgbClr>
                </a:solidFill>
                <a:latin typeface="Arial Black" pitchFamily="34" charset="0"/>
              </a:rPr>
              <a:t>«Ветеран живёт рядом»</a:t>
            </a:r>
          </a:p>
        </p:txBody>
      </p:sp>
      <p:pic>
        <p:nvPicPr>
          <p:cNvPr id="8194" name="Picture 2" descr="C:\Users\Acer\Desktop\23 февраля\KNy8corZUWc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2569628"/>
            <a:ext cx="2880320" cy="3840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Acer\Desktop\23 февраля\SlYb2hVJu1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0805" y="2576107"/>
            <a:ext cx="2880320" cy="3840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5515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71618" y="980728"/>
            <a:ext cx="835292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Обучающиеся нашей школы в преддверии Дня Защитника Отечества участвуют в акции "Письмо защитнику Отечества". Ребята выразили поддержку всем военнослужащим, благодарность за защиту нашей страны, гордость за мужество и стойкость духа. Кроме этого поздравили их с наступающим "Днём Защитника Отечества" и пожелали скорее вернуться домой</a:t>
            </a:r>
            <a:r>
              <a:rPr lang="ru-RU" b="1" dirty="0" smtClean="0"/>
              <a:t>. (198 участника)</a:t>
            </a:r>
            <a:endParaRPr lang="ru-RU" b="1" dirty="0"/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494946" y="63715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b="1" dirty="0" smtClean="0">
                <a:ln>
                  <a:solidFill>
                    <a:prstClr val="black"/>
                  </a:solidFill>
                </a:ln>
                <a:solidFill>
                  <a:srgbClr val="F79646">
                    <a:lumMod val="50000"/>
                  </a:srgbClr>
                </a:solidFill>
                <a:latin typeface="Arial Black" pitchFamily="34" charset="0"/>
              </a:rPr>
              <a:t>«Письма солдату»</a:t>
            </a:r>
          </a:p>
        </p:txBody>
      </p:sp>
      <p:pic>
        <p:nvPicPr>
          <p:cNvPr id="9218" name="Picture 2" descr="C:\Users\Acer\Desktop\23 февраля\RjAWElHjHOU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618" y="2762890"/>
            <a:ext cx="4103160" cy="3077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Acer\Desktop\23 февраля\O1CCECVH-iY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9746" y="2678834"/>
            <a:ext cx="4041068" cy="3245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30605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476672"/>
            <a:ext cx="8136904" cy="1008112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ln>
                  <a:solidFill>
                    <a:schemeClr val="tx1"/>
                  </a:solidFill>
                </a:ln>
                <a:solidFill>
                  <a:schemeClr val="accent6">
                    <a:lumMod val="50000"/>
                  </a:schemeClr>
                </a:solidFill>
                <a:latin typeface="Arial Black" pitchFamily="34" charset="0"/>
              </a:rPr>
              <a:t>Акция «Чистая память»</a:t>
            </a:r>
            <a:endParaRPr lang="ru-RU" sz="3600" b="1" dirty="0">
              <a:ln>
                <a:solidFill>
                  <a:schemeClr val="tx1"/>
                </a:solidFill>
              </a:ln>
              <a:solidFill>
                <a:schemeClr val="accent6">
                  <a:lumMod val="50000"/>
                </a:schemeClr>
              </a:solidFill>
              <a:latin typeface="Arial Black" pitchFamily="34" charset="0"/>
            </a:endParaRPr>
          </a:p>
        </p:txBody>
      </p:sp>
      <p:pic>
        <p:nvPicPr>
          <p:cNvPr id="5122" name="Picture 2" descr="https://sun9-20.userapi.com/c858532/v858532807/f6e42/oO0iaJoW5gQ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83" t="19674" r="19187" b="17350"/>
          <a:stretch/>
        </p:blipFill>
        <p:spPr bwMode="auto">
          <a:xfrm>
            <a:off x="4894592" y="1484784"/>
            <a:ext cx="3686256" cy="475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серега 2019\Desktop\Месячник военно-патриотического воспитания\Акция Чистая память\Чистая память 9 класс\RkbSxlL-sOw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445515"/>
            <a:ext cx="3600400" cy="4800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4332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404664"/>
            <a:ext cx="8568952" cy="1008112"/>
          </a:xfrm>
        </p:spPr>
        <p:txBody>
          <a:bodyPr>
            <a:normAutofit fontScale="90000"/>
          </a:bodyPr>
          <a:lstStyle/>
          <a:p>
            <a:r>
              <a:rPr lang="ru-RU" sz="3600" b="1" dirty="0" smtClean="0">
                <a:ln>
                  <a:solidFill>
                    <a:schemeClr val="tx1"/>
                  </a:solidFill>
                </a:ln>
                <a:solidFill>
                  <a:schemeClr val="accent6">
                    <a:lumMod val="50000"/>
                  </a:schemeClr>
                </a:solidFill>
                <a:latin typeface="Arial Black" pitchFamily="34" charset="0"/>
              </a:rPr>
              <a:t>Акция «Поздравительная </a:t>
            </a:r>
            <a:r>
              <a:rPr lang="ru-RU" sz="3600" b="1" dirty="0" smtClean="0">
                <a:ln>
                  <a:solidFill>
                    <a:schemeClr val="tx1"/>
                  </a:solidFill>
                </a:ln>
                <a:solidFill>
                  <a:schemeClr val="accent6">
                    <a:lumMod val="50000"/>
                  </a:schemeClr>
                </a:solidFill>
                <a:latin typeface="Arial Black" pitchFamily="34" charset="0"/>
              </a:rPr>
              <a:t>открытка: </a:t>
            </a:r>
            <a:r>
              <a:rPr lang="ru-RU" sz="3600" b="1" dirty="0" smtClean="0">
                <a:ln>
                  <a:solidFill>
                    <a:schemeClr val="tx1"/>
                  </a:solidFill>
                </a:ln>
                <a:solidFill>
                  <a:schemeClr val="accent6">
                    <a:lumMod val="50000"/>
                  </a:schemeClr>
                </a:solidFill>
                <a:latin typeface="Arial Black" pitchFamily="34" charset="0"/>
              </a:rPr>
              <a:t>С 23 февраля поздравляю я тебя</a:t>
            </a:r>
            <a:r>
              <a:rPr lang="ru-RU" sz="3600" b="1" dirty="0" smtClean="0">
                <a:ln>
                  <a:solidFill>
                    <a:schemeClr val="tx1"/>
                  </a:solidFill>
                </a:ln>
                <a:solidFill>
                  <a:schemeClr val="accent6">
                    <a:lumMod val="50000"/>
                  </a:schemeClr>
                </a:solidFill>
                <a:latin typeface="Arial Black" pitchFamily="34" charset="0"/>
              </a:rPr>
              <a:t>!»</a:t>
            </a:r>
            <a:br>
              <a:rPr lang="ru-RU" sz="3600" b="1" dirty="0" smtClean="0">
                <a:ln>
                  <a:solidFill>
                    <a:schemeClr val="tx1"/>
                  </a:solidFill>
                </a:ln>
                <a:solidFill>
                  <a:schemeClr val="accent6">
                    <a:lumMod val="50000"/>
                  </a:schemeClr>
                </a:solidFill>
                <a:latin typeface="Arial Black" pitchFamily="34" charset="0"/>
              </a:rPr>
            </a:br>
            <a:r>
              <a:rPr lang="ru-RU" sz="3600" b="1" dirty="0" smtClean="0">
                <a:ln>
                  <a:solidFill>
                    <a:schemeClr val="tx1"/>
                  </a:solidFill>
                </a:ln>
                <a:solidFill>
                  <a:schemeClr val="accent6">
                    <a:lumMod val="50000"/>
                  </a:schemeClr>
                </a:solidFill>
                <a:latin typeface="Arial Black" pitchFamily="34" charset="0"/>
              </a:rPr>
              <a:t>(81 участник)</a:t>
            </a:r>
            <a:endParaRPr lang="ru-RU" sz="3600" b="1" dirty="0">
              <a:ln>
                <a:solidFill>
                  <a:schemeClr val="tx1"/>
                </a:solidFill>
              </a:ln>
              <a:solidFill>
                <a:schemeClr val="accent6">
                  <a:lumMod val="50000"/>
                </a:schemeClr>
              </a:solidFill>
              <a:latin typeface="Arial Black" pitchFamily="34" charset="0"/>
            </a:endParaRPr>
          </a:p>
        </p:txBody>
      </p:sp>
      <p:pic>
        <p:nvPicPr>
          <p:cNvPr id="22531" name="Picture 3" descr="C:\Users\Acer\Desktop\D-I0SOUltr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676110"/>
            <a:ext cx="6264696" cy="4698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0957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476672"/>
            <a:ext cx="8136904" cy="1008112"/>
          </a:xfrm>
        </p:spPr>
        <p:txBody>
          <a:bodyPr>
            <a:normAutofit fontScale="90000"/>
          </a:bodyPr>
          <a:lstStyle/>
          <a:p>
            <a:r>
              <a:rPr lang="ru-RU" sz="3600" b="1" dirty="0" smtClean="0">
                <a:ln>
                  <a:solidFill>
                    <a:schemeClr val="tx1"/>
                  </a:solidFill>
                </a:ln>
                <a:solidFill>
                  <a:schemeClr val="accent6">
                    <a:lumMod val="50000"/>
                  </a:schemeClr>
                </a:solidFill>
                <a:latin typeface="Arial Black" pitchFamily="34" charset="0"/>
              </a:rPr>
              <a:t>Конкурс чтецов среди </a:t>
            </a:r>
            <a:r>
              <a:rPr lang="ru-RU" sz="3600" b="1" dirty="0" smtClean="0">
                <a:ln>
                  <a:solidFill>
                    <a:schemeClr val="tx1"/>
                  </a:solidFill>
                </a:ln>
                <a:solidFill>
                  <a:schemeClr val="accent6">
                    <a:lumMod val="50000"/>
                  </a:schemeClr>
                </a:solidFill>
                <a:latin typeface="Arial Black" pitchFamily="34" charset="0"/>
              </a:rPr>
              <a:t>1-11 классов «Если мы войну забудем!»</a:t>
            </a:r>
            <a:endParaRPr lang="ru-RU" sz="3600" b="1" dirty="0">
              <a:ln>
                <a:solidFill>
                  <a:schemeClr val="tx1"/>
                </a:solidFill>
              </a:ln>
              <a:solidFill>
                <a:schemeClr val="accent6">
                  <a:lumMod val="50000"/>
                </a:schemeClr>
              </a:solidFill>
              <a:latin typeface="Arial Black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67544" y="1844824"/>
            <a:ext cx="849694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/>
              <a:t>Если мы войну забудем</a:t>
            </a:r>
            <a:r>
              <a:rPr lang="ru-RU" sz="2000" b="1" dirty="0" smtClean="0"/>
              <a:t>!</a:t>
            </a:r>
            <a:endParaRPr lang="ru-RU" sz="2000" b="1" dirty="0"/>
          </a:p>
          <a:p>
            <a:pPr algn="ctr"/>
            <a:r>
              <a:rPr lang="ru-RU" sz="2000" b="1" dirty="0"/>
              <a:t>Под таким названием 10 февраля прошёл школьный конкурс чтецов в память участникам Великой Отечественной Войны для 1 - 11 классов. В конкурсе приняло 15 обучающихся.</a:t>
            </a:r>
          </a:p>
        </p:txBody>
      </p:sp>
      <p:pic>
        <p:nvPicPr>
          <p:cNvPr id="12290" name="Picture 2" descr="C:\Users\Acer\Desktop\23 февраля\T7A4EWTI85M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331" y="3189005"/>
            <a:ext cx="4199686" cy="3149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C:\Users\Acer\Desktop\23 февраля\LnYw_ly_zAk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138274"/>
            <a:ext cx="3888432" cy="3251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8534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1187624" y="404664"/>
            <a:ext cx="7128792" cy="12961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b="1" dirty="0" smtClean="0">
                <a:ln>
                  <a:solidFill>
                    <a:schemeClr val="tx1"/>
                  </a:solidFill>
                </a:ln>
                <a:solidFill>
                  <a:schemeClr val="accent6">
                    <a:lumMod val="50000"/>
                  </a:schemeClr>
                </a:solidFill>
                <a:latin typeface="Arial Black" pitchFamily="34" charset="0"/>
              </a:rPr>
              <a:t>Экскурсии в школьный музей истории</a:t>
            </a:r>
            <a:endParaRPr lang="ru-RU" sz="3600" b="1" dirty="0">
              <a:ln>
                <a:solidFill>
                  <a:schemeClr val="tx1"/>
                </a:solidFill>
              </a:ln>
              <a:solidFill>
                <a:schemeClr val="accent6">
                  <a:lumMod val="50000"/>
                </a:schemeClr>
              </a:solidFill>
              <a:latin typeface="Arial Black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823228" y="1694895"/>
            <a:ext cx="785322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/>
              <a:t>На </a:t>
            </a:r>
            <a:r>
              <a:rPr lang="ru-RU" b="1" dirty="0"/>
              <a:t>протяжении месячника оборонно-массовой и </a:t>
            </a:r>
            <a:r>
              <a:rPr lang="ru-RU" b="1" dirty="0" err="1"/>
              <a:t>военно</a:t>
            </a:r>
            <a:r>
              <a:rPr lang="ru-RU" b="1" dirty="0"/>
              <a:t> - патриотической работы обучающиеся школы посещали школьный музей</a:t>
            </a:r>
            <a:r>
              <a:rPr lang="ru-RU" b="1" dirty="0" smtClean="0"/>
              <a:t>.(209 участников)</a:t>
            </a:r>
            <a:endParaRPr lang="ru-RU" b="1" dirty="0"/>
          </a:p>
        </p:txBody>
      </p:sp>
      <p:pic>
        <p:nvPicPr>
          <p:cNvPr id="7170" name="Picture 2" descr="C:\Users\Acer\Desktop\23 февраля\tCACrkVL0wM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228" y="2341226"/>
            <a:ext cx="3082595" cy="4110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Acer\Desktop\23 февраля\aIr8mkuFIrE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95" r="4853"/>
          <a:stretch/>
        </p:blipFill>
        <p:spPr bwMode="auto">
          <a:xfrm>
            <a:off x="4067944" y="2636911"/>
            <a:ext cx="4661501" cy="3046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09185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1162848" y="188640"/>
            <a:ext cx="7128792" cy="12961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b="1" dirty="0" smtClean="0">
                <a:ln>
                  <a:solidFill>
                    <a:schemeClr val="tx1"/>
                  </a:solidFill>
                </a:ln>
                <a:solidFill>
                  <a:schemeClr val="accent6">
                    <a:lumMod val="50000"/>
                  </a:schemeClr>
                </a:solidFill>
                <a:latin typeface="Arial Black" pitchFamily="34" charset="0"/>
              </a:rPr>
              <a:t>Уроки </a:t>
            </a:r>
            <a:r>
              <a:rPr lang="ru-RU" sz="3600" b="1" dirty="0" smtClean="0">
                <a:ln>
                  <a:solidFill>
                    <a:schemeClr val="tx1"/>
                  </a:solidFill>
                </a:ln>
                <a:solidFill>
                  <a:schemeClr val="accent6">
                    <a:lumMod val="50000"/>
                  </a:schemeClr>
                </a:solidFill>
                <a:latin typeface="Arial Black" pitchFamily="34" charset="0"/>
              </a:rPr>
              <a:t>мужества</a:t>
            </a:r>
          </a:p>
          <a:p>
            <a:r>
              <a:rPr lang="ru-RU" sz="2500" b="1" dirty="0" smtClean="0">
                <a:ln>
                  <a:solidFill>
                    <a:schemeClr val="tx1"/>
                  </a:solidFill>
                </a:ln>
                <a:solidFill>
                  <a:schemeClr val="accent6">
                    <a:lumMod val="50000"/>
                  </a:schemeClr>
                </a:solidFill>
                <a:latin typeface="Arial Black" pitchFamily="34" charset="0"/>
              </a:rPr>
              <a:t>(172 участника)</a:t>
            </a:r>
            <a:r>
              <a:rPr lang="ru-RU" sz="2500" b="1" dirty="0" smtClean="0">
                <a:ln>
                  <a:solidFill>
                    <a:schemeClr val="tx1"/>
                  </a:solidFill>
                </a:ln>
                <a:solidFill>
                  <a:schemeClr val="accent6">
                    <a:lumMod val="50000"/>
                  </a:schemeClr>
                </a:solidFill>
                <a:latin typeface="Arial Black" pitchFamily="34" charset="0"/>
              </a:rPr>
              <a:t> </a:t>
            </a:r>
            <a:endParaRPr lang="ru-RU" sz="2500" b="1" dirty="0">
              <a:ln>
                <a:solidFill>
                  <a:schemeClr val="tx1"/>
                </a:solidFill>
              </a:ln>
              <a:solidFill>
                <a:schemeClr val="accent6">
                  <a:lumMod val="50000"/>
                </a:schemeClr>
              </a:solidFill>
              <a:latin typeface="Arial Black" pitchFamily="34" charset="0"/>
            </a:endParaRPr>
          </a:p>
        </p:txBody>
      </p:sp>
      <p:pic>
        <p:nvPicPr>
          <p:cNvPr id="25602" name="Picture 2" descr="C:\Users\Acer\Desktop\23 февраля\ZryYCIy-W5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6971" y="3140968"/>
            <a:ext cx="4248472" cy="3186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3" name="Picture 3" descr="C:\Users\Acer\Desktop\23 февраля\p0oPGyLjFpY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807" y="1664804"/>
            <a:ext cx="3936437" cy="295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40877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1162848" y="188640"/>
            <a:ext cx="7128792" cy="12961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b="1" dirty="0" smtClean="0">
                <a:ln>
                  <a:solidFill>
                    <a:schemeClr val="tx1"/>
                  </a:solidFill>
                </a:ln>
                <a:solidFill>
                  <a:schemeClr val="accent6">
                    <a:lumMod val="50000"/>
                  </a:schemeClr>
                </a:solidFill>
                <a:latin typeface="Arial Black" pitchFamily="34" charset="0"/>
              </a:rPr>
              <a:t>Военно-спортивная игра «Зарница» </a:t>
            </a:r>
            <a:endParaRPr lang="ru-RU" sz="3600" b="1" dirty="0" smtClean="0">
              <a:ln>
                <a:solidFill>
                  <a:schemeClr val="tx1"/>
                </a:solidFill>
              </a:ln>
              <a:solidFill>
                <a:schemeClr val="accent6">
                  <a:lumMod val="50000"/>
                </a:schemeClr>
              </a:solidFill>
              <a:latin typeface="Arial Black" pitchFamily="34" charset="0"/>
            </a:endParaRPr>
          </a:p>
          <a:p>
            <a:r>
              <a:rPr lang="ru-RU" sz="3600" b="1" dirty="0" smtClean="0">
                <a:ln>
                  <a:solidFill>
                    <a:schemeClr val="tx1"/>
                  </a:solidFill>
                </a:ln>
                <a:solidFill>
                  <a:schemeClr val="accent6">
                    <a:lumMod val="50000"/>
                  </a:schemeClr>
                </a:solidFill>
                <a:latin typeface="Arial Black" pitchFamily="34" charset="0"/>
              </a:rPr>
              <a:t>(96 участников)</a:t>
            </a:r>
            <a:endParaRPr lang="ru-RU" sz="3600" b="1" dirty="0">
              <a:ln>
                <a:solidFill>
                  <a:schemeClr val="tx1"/>
                </a:solidFill>
              </a:ln>
              <a:solidFill>
                <a:schemeClr val="accent6">
                  <a:lumMod val="50000"/>
                </a:schemeClr>
              </a:solidFill>
              <a:latin typeface="Arial Black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95536" y="1268760"/>
            <a:ext cx="8748463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/>
              <a:t>21 февраля состоялась военно-спортивная игра «Зарница-2023».</a:t>
            </a:r>
          </a:p>
          <a:p>
            <a:r>
              <a:rPr lang="ru-RU" sz="2400" b="1" dirty="0" smtClean="0"/>
              <a:t>Участниками </a:t>
            </a:r>
            <a:r>
              <a:rPr lang="ru-RU" sz="2400" b="1" dirty="0"/>
              <a:t>мероприятия стали учащиеся 5-9 классов. </a:t>
            </a:r>
            <a:r>
              <a:rPr lang="ru-RU" sz="2400" b="1" dirty="0" smtClean="0"/>
              <a:t>Участники </a:t>
            </a:r>
            <a:r>
              <a:rPr lang="ru-RU" sz="2400" b="1" dirty="0"/>
              <a:t>были все готовы на «отлично», все были настроены только на победу, да и количество баллов было без большого отрыва от результатов других команд.</a:t>
            </a:r>
          </a:p>
          <a:p>
            <a:r>
              <a:rPr lang="ru-RU" sz="2400" b="1" dirty="0" smtClean="0"/>
              <a:t>По </a:t>
            </a:r>
            <a:r>
              <a:rPr lang="ru-RU" sz="2400" b="1" dirty="0"/>
              <a:t>итогам "Зарницы" получились следующие результаты</a:t>
            </a:r>
            <a:r>
              <a:rPr lang="ru-RU" sz="2400" b="1" dirty="0" smtClean="0"/>
              <a:t>.</a:t>
            </a:r>
            <a:endParaRPr lang="ru-RU" sz="2400" b="1" dirty="0"/>
          </a:p>
          <a:p>
            <a:r>
              <a:rPr lang="ru-RU" sz="2400" b="1" dirty="0" smtClean="0"/>
              <a:t>1 место </a:t>
            </a:r>
            <a:r>
              <a:rPr lang="ru-RU" sz="2400" b="1" dirty="0"/>
              <a:t>- 9Б </a:t>
            </a:r>
            <a:r>
              <a:rPr lang="ru-RU" sz="2400" b="1" dirty="0" smtClean="0"/>
              <a:t>класс</a:t>
            </a:r>
            <a:endParaRPr lang="ru-RU" sz="2400" b="1" dirty="0"/>
          </a:p>
          <a:p>
            <a:r>
              <a:rPr lang="ru-RU" sz="2400" b="1" dirty="0" smtClean="0"/>
              <a:t>2 место </a:t>
            </a:r>
            <a:r>
              <a:rPr lang="ru-RU" sz="2400" b="1" dirty="0"/>
              <a:t>- 8А класс</a:t>
            </a:r>
            <a:r>
              <a:rPr lang="ru-RU" sz="2400" b="1" dirty="0" smtClean="0"/>
              <a:t>,</a:t>
            </a:r>
            <a:endParaRPr lang="ru-RU" sz="2400" b="1" dirty="0"/>
          </a:p>
          <a:p>
            <a:r>
              <a:rPr lang="ru-RU" sz="2400" b="1" dirty="0" smtClean="0"/>
              <a:t>3 место </a:t>
            </a:r>
            <a:r>
              <a:rPr lang="ru-RU" sz="2400" b="1" dirty="0"/>
              <a:t>- 6А класс;</a:t>
            </a:r>
          </a:p>
          <a:p>
            <a:endParaRPr lang="ru-RU" sz="2400" b="1" dirty="0"/>
          </a:p>
          <a:p>
            <a:r>
              <a:rPr lang="ru-RU" sz="2400" b="1" dirty="0"/>
              <a:t>Хорошее боевое настроение, позитив, дали много положительных эмоций, заряда бодрости и здоровья участникам игры «Зарница-2023».</a:t>
            </a: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8800904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136904" cy="5832648"/>
          </a:xfrm>
        </p:spPr>
        <p:txBody>
          <a:bodyPr>
            <a:normAutofit fontScale="90000"/>
          </a:bodyPr>
          <a:lstStyle/>
          <a:p>
            <a:r>
              <a:rPr lang="ru-RU" sz="3200" dirty="0" smtClean="0">
                <a:ln>
                  <a:solidFill>
                    <a:schemeClr val="tx1"/>
                  </a:solidFill>
                </a:ln>
                <a:solidFill>
                  <a:schemeClr val="accent6">
                    <a:lumMod val="50000"/>
                  </a:schemeClr>
                </a:solidFill>
                <a:latin typeface="Arial Black" pitchFamily="34" charset="0"/>
              </a:rPr>
              <a:t>В период с 23 января по </a:t>
            </a:r>
            <a:r>
              <a:rPr lang="ru-RU" sz="3200" dirty="0" smtClean="0">
                <a:ln>
                  <a:solidFill>
                    <a:schemeClr val="tx1"/>
                  </a:solidFill>
                </a:ln>
                <a:solidFill>
                  <a:schemeClr val="accent6">
                    <a:lumMod val="50000"/>
                  </a:schemeClr>
                </a:solidFill>
                <a:latin typeface="Arial Black" pitchFamily="34" charset="0"/>
              </a:rPr>
              <a:t>24 </a:t>
            </a:r>
            <a:r>
              <a:rPr lang="ru-RU" sz="3200" dirty="0" smtClean="0">
                <a:ln>
                  <a:solidFill>
                    <a:schemeClr val="tx1"/>
                  </a:solidFill>
                </a:ln>
                <a:solidFill>
                  <a:schemeClr val="accent6">
                    <a:lumMod val="50000"/>
                  </a:schemeClr>
                </a:solidFill>
                <a:latin typeface="Arial Black" pitchFamily="34" charset="0"/>
              </a:rPr>
              <a:t>февраля в МАОУ </a:t>
            </a:r>
            <a:r>
              <a:rPr lang="ru-RU" sz="3200" dirty="0" err="1" smtClean="0">
                <a:ln>
                  <a:solidFill>
                    <a:schemeClr val="tx1"/>
                  </a:solidFill>
                </a:ln>
                <a:solidFill>
                  <a:schemeClr val="accent6">
                    <a:lumMod val="50000"/>
                  </a:schemeClr>
                </a:solidFill>
                <a:latin typeface="Arial Black" pitchFamily="34" charset="0"/>
              </a:rPr>
              <a:t>Зайковской</a:t>
            </a:r>
            <a:r>
              <a:rPr lang="ru-RU" sz="3200" dirty="0" smtClean="0">
                <a:ln>
                  <a:solidFill>
                    <a:schemeClr val="tx1"/>
                  </a:solidFill>
                </a:ln>
                <a:solidFill>
                  <a:schemeClr val="accent6">
                    <a:lumMod val="50000"/>
                  </a:schemeClr>
                </a:solidFill>
                <a:latin typeface="Arial Black" pitchFamily="34" charset="0"/>
              </a:rPr>
              <a:t> СОШ №2 проходил месячник военно-патриотического воспитания, в целях развития гражданской инициативы подрастающего поколения в процессе социально- полезной деятельности, воспитания уважения к героическому прошлому своего народа, привлечения внимания общественности к патриотическому воспитанию.</a:t>
            </a:r>
            <a:endParaRPr lang="ru-RU" sz="3200" dirty="0">
              <a:ln>
                <a:solidFill>
                  <a:schemeClr val="tx1"/>
                </a:solidFill>
              </a:ln>
              <a:solidFill>
                <a:schemeClr val="accent6">
                  <a:lumMod val="50000"/>
                </a:schemeClr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cer\Desktop\23 февраля\y_i9P6L6XaA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367"/>
          <a:stretch/>
        </p:blipFill>
        <p:spPr bwMode="auto">
          <a:xfrm>
            <a:off x="490625" y="1625833"/>
            <a:ext cx="3857625" cy="3787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cer\Desktop\23 февраля\tpqc9bqGeG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2239" y="1625833"/>
            <a:ext cx="4147661" cy="194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1162848" y="188640"/>
            <a:ext cx="7128792" cy="12961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b="1" dirty="0" smtClean="0">
                <a:ln>
                  <a:solidFill>
                    <a:schemeClr val="tx1"/>
                  </a:solidFill>
                </a:ln>
                <a:solidFill>
                  <a:schemeClr val="accent6">
                    <a:lumMod val="50000"/>
                  </a:schemeClr>
                </a:solidFill>
                <a:latin typeface="Arial Black" pitchFamily="34" charset="0"/>
              </a:rPr>
              <a:t>Военно-спортивная игра «Зарница» </a:t>
            </a:r>
            <a:endParaRPr lang="ru-RU" sz="3600" b="1" dirty="0" smtClean="0">
              <a:ln>
                <a:solidFill>
                  <a:schemeClr val="tx1"/>
                </a:solidFill>
              </a:ln>
              <a:solidFill>
                <a:schemeClr val="accent6">
                  <a:lumMod val="50000"/>
                </a:schemeClr>
              </a:solidFill>
              <a:latin typeface="Arial Black" pitchFamily="34" charset="0"/>
            </a:endParaRPr>
          </a:p>
          <a:p>
            <a:r>
              <a:rPr lang="ru-RU" sz="3600" b="1" dirty="0" smtClean="0">
                <a:ln>
                  <a:solidFill>
                    <a:schemeClr val="tx1"/>
                  </a:solidFill>
                </a:ln>
                <a:solidFill>
                  <a:schemeClr val="accent6">
                    <a:lumMod val="50000"/>
                  </a:schemeClr>
                </a:solidFill>
                <a:latin typeface="Arial Black" pitchFamily="34" charset="0"/>
              </a:rPr>
              <a:t>(96 участников)</a:t>
            </a:r>
            <a:endParaRPr lang="ru-RU" sz="3600" b="1" dirty="0">
              <a:ln>
                <a:solidFill>
                  <a:schemeClr val="tx1"/>
                </a:solidFill>
              </a:ln>
              <a:solidFill>
                <a:schemeClr val="accent6">
                  <a:lumMod val="50000"/>
                </a:schemeClr>
              </a:solidFill>
              <a:latin typeface="Arial Black" pitchFamily="34" charset="0"/>
            </a:endParaRPr>
          </a:p>
        </p:txBody>
      </p:sp>
      <p:pic>
        <p:nvPicPr>
          <p:cNvPr id="3076" name="Picture 4" descr="C:\Users\Acer\Desktop\23 февраля\ooKgBmzWK3Y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982"/>
          <a:stretch/>
        </p:blipFill>
        <p:spPr bwMode="auto">
          <a:xfrm>
            <a:off x="4565104" y="3810027"/>
            <a:ext cx="4096503" cy="2258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318279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1162848" y="188640"/>
            <a:ext cx="7128792" cy="12961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b="1" dirty="0" smtClean="0">
                <a:ln>
                  <a:solidFill>
                    <a:schemeClr val="tx1"/>
                  </a:solidFill>
                </a:ln>
                <a:solidFill>
                  <a:schemeClr val="accent6">
                    <a:lumMod val="50000"/>
                  </a:schemeClr>
                </a:solidFill>
                <a:latin typeface="Arial Black" pitchFamily="34" charset="0"/>
              </a:rPr>
              <a:t>Конкурс «Меткий стрелок</a:t>
            </a:r>
            <a:r>
              <a:rPr lang="ru-RU" sz="3600" b="1" dirty="0" smtClean="0">
                <a:ln>
                  <a:solidFill>
                    <a:schemeClr val="tx1"/>
                  </a:solidFill>
                </a:ln>
                <a:solidFill>
                  <a:schemeClr val="accent6">
                    <a:lumMod val="50000"/>
                  </a:schemeClr>
                </a:solidFill>
                <a:latin typeface="Arial Black" pitchFamily="34" charset="0"/>
              </a:rPr>
              <a:t>»</a:t>
            </a:r>
          </a:p>
          <a:p>
            <a:r>
              <a:rPr lang="ru-RU" sz="2900" b="1" dirty="0" smtClean="0">
                <a:ln>
                  <a:solidFill>
                    <a:schemeClr val="tx1"/>
                  </a:solidFill>
                </a:ln>
                <a:solidFill>
                  <a:schemeClr val="accent6">
                    <a:lumMod val="50000"/>
                  </a:schemeClr>
                </a:solidFill>
                <a:latin typeface="Arial Black" pitchFamily="34" charset="0"/>
              </a:rPr>
              <a:t>(32 участника)</a:t>
            </a:r>
            <a:endParaRPr lang="ru-RU" sz="2900" b="1" dirty="0">
              <a:ln>
                <a:solidFill>
                  <a:schemeClr val="tx1"/>
                </a:solidFill>
              </a:ln>
              <a:solidFill>
                <a:schemeClr val="accent6">
                  <a:lumMod val="50000"/>
                </a:schemeClr>
              </a:solidFill>
              <a:latin typeface="Arial Black" pitchFamily="34" charset="0"/>
            </a:endParaRPr>
          </a:p>
        </p:txBody>
      </p:sp>
      <p:pic>
        <p:nvPicPr>
          <p:cNvPr id="30722" name="Picture 2" descr="https://sun9-37.userapi.com/c857120/v857120524/10241b/pgTivNvLcZs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80" t="19946"/>
          <a:stretch/>
        </p:blipFill>
        <p:spPr bwMode="auto">
          <a:xfrm>
            <a:off x="4393679" y="2996952"/>
            <a:ext cx="4305152" cy="3413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4" name="Picture 4" descr="https://sun9-20.userapi.com/c205228/v205228524/86a13/vLJ8u5EwQJk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06" t="30906" r="9272"/>
          <a:stretch/>
        </p:blipFill>
        <p:spPr bwMode="auto">
          <a:xfrm>
            <a:off x="539552" y="1521320"/>
            <a:ext cx="3822392" cy="2735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542951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1162848" y="332656"/>
            <a:ext cx="7128792" cy="12961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b="1" dirty="0" smtClean="0">
                <a:ln>
                  <a:solidFill>
                    <a:schemeClr val="tx1"/>
                  </a:solidFill>
                </a:ln>
                <a:solidFill>
                  <a:schemeClr val="accent6">
                    <a:lumMod val="50000"/>
                  </a:schemeClr>
                </a:solidFill>
                <a:latin typeface="Arial Black" pitchFamily="34" charset="0"/>
              </a:rPr>
              <a:t>Конкурс детского рисунка </a:t>
            </a:r>
            <a:endParaRPr lang="ru-RU" sz="3600" b="1" dirty="0" smtClean="0">
              <a:ln>
                <a:solidFill>
                  <a:schemeClr val="tx1"/>
                </a:solidFill>
              </a:ln>
              <a:solidFill>
                <a:schemeClr val="accent6">
                  <a:lumMod val="50000"/>
                </a:schemeClr>
              </a:solidFill>
              <a:latin typeface="Arial Black" pitchFamily="34" charset="0"/>
            </a:endParaRPr>
          </a:p>
          <a:p>
            <a:r>
              <a:rPr lang="ru-RU" sz="3600" b="1" dirty="0" smtClean="0">
                <a:ln>
                  <a:solidFill>
                    <a:schemeClr val="tx1"/>
                  </a:solidFill>
                </a:ln>
                <a:solidFill>
                  <a:schemeClr val="accent6">
                    <a:lumMod val="50000"/>
                  </a:schemeClr>
                </a:solidFill>
                <a:latin typeface="Arial Black" pitchFamily="34" charset="0"/>
              </a:rPr>
              <a:t>«С 23 февраля!»</a:t>
            </a:r>
            <a:endParaRPr lang="ru-RU" sz="3600" b="1" dirty="0" smtClean="0">
              <a:ln>
                <a:solidFill>
                  <a:schemeClr val="tx1"/>
                </a:solidFill>
              </a:ln>
              <a:solidFill>
                <a:schemeClr val="accent6">
                  <a:lumMod val="50000"/>
                </a:schemeClr>
              </a:solidFill>
              <a:latin typeface="Arial Black" pitchFamily="34" charset="0"/>
            </a:endParaRPr>
          </a:p>
          <a:p>
            <a:r>
              <a:rPr lang="ru-RU" sz="2700" b="1" dirty="0" smtClean="0">
                <a:ln>
                  <a:solidFill>
                    <a:schemeClr val="tx1"/>
                  </a:solidFill>
                </a:ln>
                <a:solidFill>
                  <a:schemeClr val="accent6">
                    <a:lumMod val="50000"/>
                  </a:schemeClr>
                </a:solidFill>
                <a:latin typeface="Arial Black" pitchFamily="34" charset="0"/>
              </a:rPr>
              <a:t>(104 участника)</a:t>
            </a:r>
            <a:endParaRPr lang="ru-RU" sz="2700" b="1" dirty="0">
              <a:ln>
                <a:solidFill>
                  <a:schemeClr val="tx1"/>
                </a:solidFill>
              </a:ln>
              <a:solidFill>
                <a:schemeClr val="accent6">
                  <a:lumMod val="50000"/>
                </a:schemeClr>
              </a:solidFill>
              <a:latin typeface="Arial Black" pitchFamily="34" charset="0"/>
            </a:endParaRPr>
          </a:p>
        </p:txBody>
      </p:sp>
      <p:pic>
        <p:nvPicPr>
          <p:cNvPr id="20483" name="Picture 3" descr="C:\Users\Acer\Desktop\y4SOBMU0Cp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827" y="1628800"/>
            <a:ext cx="8024891" cy="4616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052068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3" y="787696"/>
            <a:ext cx="8340221" cy="4752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4780270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1439652" y="79902"/>
            <a:ext cx="7128792" cy="12961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300" b="1" dirty="0" smtClean="0">
                <a:ln>
                  <a:solidFill>
                    <a:schemeClr val="tx1"/>
                  </a:solidFill>
                </a:ln>
                <a:solidFill>
                  <a:schemeClr val="accent6">
                    <a:lumMod val="50000"/>
                  </a:schemeClr>
                </a:solidFill>
                <a:latin typeface="Arial Black" pitchFamily="34" charset="0"/>
              </a:rPr>
              <a:t>Акция </a:t>
            </a:r>
            <a:r>
              <a:rPr lang="ru-RU" sz="3300" b="1" dirty="0" smtClean="0">
                <a:ln>
                  <a:solidFill>
                    <a:schemeClr val="tx1"/>
                  </a:solidFill>
                </a:ln>
                <a:solidFill>
                  <a:schemeClr val="accent6">
                    <a:lumMod val="50000"/>
                  </a:schemeClr>
                </a:solidFill>
                <a:latin typeface="Arial Black" pitchFamily="34" charset="0"/>
              </a:rPr>
              <a:t>«</a:t>
            </a:r>
            <a:r>
              <a:rPr lang="ru-RU" sz="3300" b="1" dirty="0" smtClean="0">
                <a:ln>
                  <a:solidFill>
                    <a:schemeClr val="tx1"/>
                  </a:solidFill>
                </a:ln>
                <a:solidFill>
                  <a:schemeClr val="accent6">
                    <a:lumMod val="50000"/>
                  </a:schemeClr>
                </a:solidFill>
                <a:latin typeface="Arial Black" pitchFamily="34" charset="0"/>
              </a:rPr>
              <a:t>Цветы на снегу</a:t>
            </a:r>
            <a:r>
              <a:rPr lang="ru-RU" sz="3300" b="1" dirty="0" smtClean="0">
                <a:ln>
                  <a:solidFill>
                    <a:schemeClr val="tx1"/>
                  </a:solidFill>
                </a:ln>
                <a:solidFill>
                  <a:schemeClr val="accent6">
                    <a:lumMod val="50000"/>
                  </a:schemeClr>
                </a:solidFill>
                <a:latin typeface="Arial Black" pitchFamily="34" charset="0"/>
              </a:rPr>
              <a:t>!»</a:t>
            </a:r>
          </a:p>
          <a:p>
            <a:r>
              <a:rPr lang="ru-RU" sz="2500" b="1" dirty="0" smtClean="0">
                <a:ln>
                  <a:solidFill>
                    <a:schemeClr val="tx1"/>
                  </a:solidFill>
                </a:ln>
                <a:solidFill>
                  <a:schemeClr val="accent6">
                    <a:lumMod val="50000"/>
                  </a:schemeClr>
                </a:solidFill>
                <a:latin typeface="Arial Black" pitchFamily="34" charset="0"/>
              </a:rPr>
              <a:t>(36 участников)</a:t>
            </a:r>
            <a:endParaRPr lang="ru-RU" sz="2500" b="1" dirty="0">
              <a:ln>
                <a:solidFill>
                  <a:schemeClr val="tx1"/>
                </a:solidFill>
              </a:ln>
              <a:solidFill>
                <a:schemeClr val="accent6">
                  <a:lumMod val="50000"/>
                </a:schemeClr>
              </a:solidFill>
              <a:latin typeface="Arial Black" pitchFamily="34" charset="0"/>
            </a:endParaRPr>
          </a:p>
        </p:txBody>
      </p:sp>
      <p:pic>
        <p:nvPicPr>
          <p:cNvPr id="16388" name="Picture 4" descr="https://sun9-48.userapi.com/c205620/v205620807/866b1/nkNkFqUbfl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144" y="1916832"/>
            <a:ext cx="4079775" cy="3059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8" name="Picture 2" descr="C:\Users\Acer\Desktop\TvYKlvIFtnw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3012" y="1556792"/>
            <a:ext cx="3469314" cy="4248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504886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1146440" y="26114"/>
            <a:ext cx="7128792" cy="12961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300" b="1" dirty="0" smtClean="0">
                <a:ln>
                  <a:solidFill>
                    <a:schemeClr val="tx1"/>
                  </a:solidFill>
                </a:ln>
                <a:solidFill>
                  <a:schemeClr val="accent6">
                    <a:lumMod val="50000"/>
                  </a:schemeClr>
                </a:solidFill>
                <a:latin typeface="Arial Black" pitchFamily="34" charset="0"/>
              </a:rPr>
              <a:t>Смотр</a:t>
            </a:r>
            <a:r>
              <a:rPr lang="ru-RU" sz="2800" b="1" dirty="0" smtClean="0">
                <a:ln>
                  <a:solidFill>
                    <a:schemeClr val="tx1"/>
                  </a:solidFill>
                </a:ln>
                <a:solidFill>
                  <a:schemeClr val="accent6">
                    <a:lumMod val="50000"/>
                  </a:schemeClr>
                </a:solidFill>
                <a:latin typeface="Arial Black" pitchFamily="34" charset="0"/>
              </a:rPr>
              <a:t> </a:t>
            </a:r>
            <a:r>
              <a:rPr lang="ru-RU" sz="3300" b="1" dirty="0" smtClean="0">
                <a:ln>
                  <a:solidFill>
                    <a:schemeClr val="tx1"/>
                  </a:solidFill>
                </a:ln>
                <a:solidFill>
                  <a:schemeClr val="accent6">
                    <a:lumMod val="50000"/>
                  </a:schemeClr>
                </a:solidFill>
                <a:latin typeface="Arial Black" pitchFamily="34" charset="0"/>
              </a:rPr>
              <a:t>строя</a:t>
            </a:r>
            <a:r>
              <a:rPr lang="ru-RU" sz="2800" b="1" dirty="0" smtClean="0">
                <a:ln>
                  <a:solidFill>
                    <a:schemeClr val="tx1"/>
                  </a:solidFill>
                </a:ln>
                <a:solidFill>
                  <a:schemeClr val="accent6">
                    <a:lumMod val="50000"/>
                  </a:schemeClr>
                </a:solidFill>
                <a:latin typeface="Arial Black" pitchFamily="34" charset="0"/>
              </a:rPr>
              <a:t> и </a:t>
            </a:r>
            <a:r>
              <a:rPr lang="ru-RU" sz="3300" b="1" dirty="0" smtClean="0">
                <a:ln>
                  <a:solidFill>
                    <a:schemeClr val="tx1"/>
                  </a:solidFill>
                </a:ln>
                <a:solidFill>
                  <a:schemeClr val="accent6">
                    <a:lumMod val="50000"/>
                  </a:schemeClr>
                </a:solidFill>
                <a:latin typeface="Arial Black" pitchFamily="34" charset="0"/>
              </a:rPr>
              <a:t>песни</a:t>
            </a:r>
            <a:endParaRPr lang="ru-RU" sz="2800" b="1" dirty="0">
              <a:ln>
                <a:solidFill>
                  <a:schemeClr val="tx1"/>
                </a:solidFill>
              </a:ln>
              <a:solidFill>
                <a:schemeClr val="accent6">
                  <a:lumMod val="50000"/>
                </a:schemeClr>
              </a:solidFill>
              <a:latin typeface="Arial Black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714392" y="1029707"/>
            <a:ext cx="799288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000000"/>
                </a:solidFill>
                <a:latin typeface="-apple-system"/>
              </a:rPr>
              <a:t>В рамках месячника оборонно-массовой и </a:t>
            </a:r>
            <a:r>
              <a:rPr lang="ru-RU" sz="2000" b="1" dirty="0" err="1">
                <a:solidFill>
                  <a:srgbClr val="000000"/>
                </a:solidFill>
                <a:latin typeface="-apple-system"/>
              </a:rPr>
              <a:t>военно</a:t>
            </a:r>
            <a:r>
              <a:rPr lang="ru-RU" sz="2000" b="1" dirty="0">
                <a:solidFill>
                  <a:srgbClr val="000000"/>
                </a:solidFill>
                <a:latin typeface="-apple-system"/>
              </a:rPr>
              <a:t> - патриотической работы 15 февраля состоялся школьный смотр строя и песни, посвященный Дню Защитника </a:t>
            </a:r>
            <a:r>
              <a:rPr lang="ru-RU" sz="2000" b="1" dirty="0" smtClean="0">
                <a:solidFill>
                  <a:srgbClr val="000000"/>
                </a:solidFill>
                <a:latin typeface="-apple-system"/>
              </a:rPr>
              <a:t>Отечества. (183 участника)</a:t>
            </a:r>
            <a:endParaRPr lang="ru-RU" sz="2000" b="1" dirty="0"/>
          </a:p>
        </p:txBody>
      </p:sp>
      <p:pic>
        <p:nvPicPr>
          <p:cNvPr id="10242" name="Picture 2" descr="C:\Users\Acer\Desktop\23 февраля\L7wUVlUBNI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0836" y="2552618"/>
            <a:ext cx="4045089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Users\Acer\Desktop\23 февраля\IbwBT6qHNB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49" y="2564904"/>
            <a:ext cx="4045089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942048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1146440" y="26114"/>
            <a:ext cx="7128792" cy="12961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b="1" dirty="0" smtClean="0">
                <a:ln>
                  <a:solidFill>
                    <a:schemeClr val="tx1"/>
                  </a:solidFill>
                </a:ln>
                <a:solidFill>
                  <a:schemeClr val="accent6">
                    <a:lumMod val="50000"/>
                  </a:schemeClr>
                </a:solidFill>
                <a:latin typeface="Arial Black" pitchFamily="34" charset="0"/>
              </a:rPr>
              <a:t>Лыжные гонки</a:t>
            </a:r>
          </a:p>
          <a:p>
            <a:r>
              <a:rPr lang="ru-RU" sz="2500" b="1" dirty="0" smtClean="0">
                <a:ln>
                  <a:solidFill>
                    <a:schemeClr val="tx1"/>
                  </a:solidFill>
                </a:ln>
                <a:solidFill>
                  <a:schemeClr val="accent6">
                    <a:lumMod val="50000"/>
                  </a:schemeClr>
                </a:solidFill>
                <a:latin typeface="Arial Black" pitchFamily="34" charset="0"/>
              </a:rPr>
              <a:t>(64 участника)</a:t>
            </a:r>
            <a:r>
              <a:rPr lang="ru-RU" sz="2500" b="1" dirty="0" smtClean="0">
                <a:ln>
                  <a:solidFill>
                    <a:schemeClr val="tx1"/>
                  </a:solidFill>
                </a:ln>
                <a:solidFill>
                  <a:schemeClr val="accent6">
                    <a:lumMod val="50000"/>
                  </a:schemeClr>
                </a:solidFill>
                <a:latin typeface="Arial Black" pitchFamily="34" charset="0"/>
              </a:rPr>
              <a:t> </a:t>
            </a:r>
            <a:endParaRPr lang="ru-RU" sz="2500" b="1" dirty="0">
              <a:ln>
                <a:solidFill>
                  <a:schemeClr val="tx1"/>
                </a:solidFill>
              </a:ln>
              <a:solidFill>
                <a:schemeClr val="accent6">
                  <a:lumMod val="50000"/>
                </a:schemeClr>
              </a:solidFill>
              <a:latin typeface="Arial Black" pitchFamily="34" charset="0"/>
            </a:endParaRPr>
          </a:p>
        </p:txBody>
      </p:sp>
      <p:pic>
        <p:nvPicPr>
          <p:cNvPr id="11266" name="Picture 2" descr="C:\Users\Acer\Desktop\23 февраля\FrBGBTihTw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322258"/>
            <a:ext cx="6449408" cy="4837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061864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75438" y="1383395"/>
            <a:ext cx="3312368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/>
              <a:t>2 февраля 1943 года Советские войска разбили немецко-фашистские войска в Сталинградской битве. В преддверии этого важного события для обучающихся организована интерактивная викторина</a:t>
            </a:r>
            <a:r>
              <a:rPr lang="ru-RU" sz="2400" b="1" dirty="0" smtClean="0"/>
              <a:t>.</a:t>
            </a:r>
          </a:p>
          <a:p>
            <a:pPr algn="ctr"/>
            <a:r>
              <a:rPr lang="ru-RU" sz="2400" b="1" dirty="0" smtClean="0"/>
              <a:t> (86 участников)</a:t>
            </a:r>
            <a:endParaRPr lang="ru-RU" sz="2400" b="1" dirty="0"/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1287008" y="90319"/>
            <a:ext cx="7128792" cy="12961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b="1" dirty="0" smtClean="0">
                <a:ln>
                  <a:solidFill>
                    <a:schemeClr val="tx1"/>
                  </a:solidFill>
                </a:ln>
                <a:solidFill>
                  <a:schemeClr val="accent6">
                    <a:lumMod val="50000"/>
                  </a:schemeClr>
                </a:solidFill>
                <a:latin typeface="Arial Black" pitchFamily="34" charset="0"/>
              </a:rPr>
              <a:t>«Сталинградская битва»</a:t>
            </a:r>
            <a:endParaRPr lang="ru-RU" sz="3600" b="1" dirty="0">
              <a:ln>
                <a:solidFill>
                  <a:schemeClr val="tx1"/>
                </a:solidFill>
              </a:ln>
              <a:solidFill>
                <a:schemeClr val="accent6">
                  <a:lumMod val="50000"/>
                </a:schemeClr>
              </a:solidFill>
              <a:latin typeface="Arial Black" pitchFamily="34" charset="0"/>
            </a:endParaRPr>
          </a:p>
        </p:txBody>
      </p:sp>
      <p:pic>
        <p:nvPicPr>
          <p:cNvPr id="14338" name="Picture 2" descr="C:\Users\Acer\Desktop\23 февраля\9AuIkYBpug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1376626"/>
            <a:ext cx="3754810" cy="5006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868643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83568" y="476672"/>
            <a:ext cx="792088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0000"/>
                </a:solidFill>
                <a:latin typeface="-apple-system"/>
              </a:rPr>
              <a:t>Сталинградская битва — одно из крупнейших значимых</a:t>
            </a:r>
            <a:r>
              <a:rPr lang="ru-RU" b="1" dirty="0"/>
              <a:t/>
            </a:r>
            <a:br>
              <a:rPr lang="ru-RU" b="1" dirty="0"/>
            </a:br>
            <a:r>
              <a:rPr lang="ru-RU" b="1" dirty="0">
                <a:solidFill>
                  <a:srgbClr val="000000"/>
                </a:solidFill>
                <a:latin typeface="-apple-system"/>
              </a:rPr>
              <a:t>событий в Великой Отечественной войне. Она началась 17 июля 1942 года и закончилась 2 февраля 1943 года. В преддверии этого события сегодня в школе прошла акция "Письмо потомкам</a:t>
            </a:r>
            <a:r>
              <a:rPr lang="ru-RU" b="1" dirty="0" smtClean="0">
                <a:solidFill>
                  <a:srgbClr val="000000"/>
                </a:solidFill>
                <a:latin typeface="-apple-system"/>
              </a:rPr>
              <a:t>". (64 участника</a:t>
            </a:r>
            <a:r>
              <a:rPr lang="ru-RU" dirty="0" smtClean="0">
                <a:solidFill>
                  <a:srgbClr val="000000"/>
                </a:solidFill>
                <a:latin typeface="-apple-system"/>
              </a:rPr>
              <a:t>)</a:t>
            </a:r>
            <a:endParaRPr lang="ru-RU" dirty="0"/>
          </a:p>
        </p:txBody>
      </p:sp>
      <p:pic>
        <p:nvPicPr>
          <p:cNvPr id="15362" name="Picture 2" descr="C:\Users\Acer\Desktop\23 февраля\Qm7vDJfvKQ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354" y="2283241"/>
            <a:ext cx="4008447" cy="3006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 descr="C:\Users\Acer\Desktop\23 февраля\Gdh_N1lKqN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3085" y="2238237"/>
            <a:ext cx="4128459" cy="309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455332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95536" y="738391"/>
            <a:ext cx="8424936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/>
            </a:r>
            <a:br>
              <a:rPr lang="ru-RU" dirty="0"/>
            </a:br>
            <a:r>
              <a:rPr lang="ru-RU" sz="2000" b="1" dirty="0">
                <a:solidFill>
                  <a:srgbClr val="000000"/>
                </a:solidFill>
                <a:latin typeface="-apple-system"/>
              </a:rPr>
              <a:t>В этот памятный день по всей школе была особая атмосфера. Прошли беседы и классные часы, оформлена выставка. Ребята почтили память погибших блокадного Ленинграда</a:t>
            </a:r>
            <a:r>
              <a:rPr lang="ru-RU" sz="2000" b="1" dirty="0" smtClean="0">
                <a:solidFill>
                  <a:srgbClr val="000000"/>
                </a:solidFill>
                <a:latin typeface="-apple-system"/>
              </a:rPr>
              <a:t>.</a:t>
            </a:r>
          </a:p>
          <a:p>
            <a:pPr algn="ctr"/>
            <a:r>
              <a:rPr lang="ru-RU" sz="2000" b="1" dirty="0" smtClean="0">
                <a:solidFill>
                  <a:srgbClr val="000000"/>
                </a:solidFill>
                <a:latin typeface="-apple-system"/>
              </a:rPr>
              <a:t>(204 участника)</a:t>
            </a:r>
            <a:endParaRPr lang="ru-RU" sz="2000" b="1" dirty="0"/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1287008" y="90319"/>
            <a:ext cx="7128792" cy="12961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b="1" dirty="0" smtClean="0">
                <a:ln>
                  <a:solidFill>
                    <a:schemeClr val="tx1"/>
                  </a:solidFill>
                </a:ln>
                <a:solidFill>
                  <a:schemeClr val="accent6">
                    <a:lumMod val="50000"/>
                  </a:schemeClr>
                </a:solidFill>
                <a:latin typeface="Arial Black" pitchFamily="34" charset="0"/>
              </a:rPr>
              <a:t>Акция «Блокадный хлеб»</a:t>
            </a:r>
            <a:endParaRPr lang="ru-RU" sz="3600" b="1" dirty="0">
              <a:ln>
                <a:solidFill>
                  <a:schemeClr val="tx1"/>
                </a:solidFill>
              </a:ln>
              <a:solidFill>
                <a:schemeClr val="accent6">
                  <a:lumMod val="50000"/>
                </a:schemeClr>
              </a:solidFill>
              <a:latin typeface="Arial Black" pitchFamily="34" charset="0"/>
            </a:endParaRPr>
          </a:p>
        </p:txBody>
      </p:sp>
      <p:pic>
        <p:nvPicPr>
          <p:cNvPr id="16386" name="Picture 2" descr="C:\Users\Acer\Desktop\23 февраля\uqDScbUEeZ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2556226"/>
            <a:ext cx="4415136" cy="3311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7" name="Picture 3" descr="C:\Users\Acer\Desktop\23 февраля\URtekgjI-3w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6480" y="2458088"/>
            <a:ext cx="2630720" cy="3507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76449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-171400"/>
            <a:ext cx="8136904" cy="5832648"/>
          </a:xfrm>
        </p:spPr>
        <p:txBody>
          <a:bodyPr>
            <a:normAutofit/>
          </a:bodyPr>
          <a:lstStyle/>
          <a:p>
            <a:r>
              <a:rPr lang="ru-RU" sz="3200" dirty="0" smtClean="0">
                <a:ln>
                  <a:solidFill>
                    <a:schemeClr val="tx1"/>
                  </a:solidFill>
                </a:ln>
                <a:solidFill>
                  <a:schemeClr val="accent6">
                    <a:lumMod val="50000"/>
                  </a:schemeClr>
                </a:solidFill>
                <a:latin typeface="Arial Black" pitchFamily="34" charset="0"/>
              </a:rPr>
              <a:t>В рамках месячника было проведено </a:t>
            </a:r>
            <a:r>
              <a:rPr lang="ru-RU" sz="3200" dirty="0" smtClean="0">
                <a:ln>
                  <a:solidFill>
                    <a:schemeClr val="tx1"/>
                  </a:solidFill>
                </a:ln>
                <a:solidFill>
                  <a:schemeClr val="accent6">
                    <a:lumMod val="50000"/>
                  </a:schemeClr>
                </a:solidFill>
                <a:latin typeface="Arial Black" pitchFamily="34" charset="0"/>
              </a:rPr>
              <a:t>29 </a:t>
            </a:r>
            <a:r>
              <a:rPr lang="ru-RU" sz="3200" dirty="0" smtClean="0">
                <a:ln>
                  <a:solidFill>
                    <a:schemeClr val="tx1"/>
                  </a:solidFill>
                </a:ln>
                <a:solidFill>
                  <a:schemeClr val="accent6">
                    <a:lumMod val="50000"/>
                  </a:schemeClr>
                </a:solidFill>
                <a:latin typeface="Arial Black" pitchFamily="34" charset="0"/>
              </a:rPr>
              <a:t>мероприятий, в которых приняли участие </a:t>
            </a:r>
            <a:r>
              <a:rPr lang="ru-RU" sz="3200" dirty="0" smtClean="0">
                <a:ln>
                  <a:solidFill>
                    <a:schemeClr val="tx1"/>
                  </a:solidFill>
                </a:ln>
                <a:solidFill>
                  <a:schemeClr val="accent6">
                    <a:lumMod val="50000"/>
                  </a:schemeClr>
                </a:solidFill>
                <a:latin typeface="Arial Black" pitchFamily="34" charset="0"/>
              </a:rPr>
              <a:t>238 </a:t>
            </a:r>
            <a:r>
              <a:rPr lang="ru-RU" sz="3200" dirty="0" smtClean="0">
                <a:ln>
                  <a:solidFill>
                    <a:schemeClr val="tx1"/>
                  </a:solidFill>
                </a:ln>
                <a:solidFill>
                  <a:schemeClr val="accent6">
                    <a:lumMod val="50000"/>
                  </a:schemeClr>
                </a:solidFill>
                <a:latin typeface="Arial Black" pitchFamily="34" charset="0"/>
              </a:rPr>
              <a:t>человек. Из них  </a:t>
            </a:r>
            <a:r>
              <a:rPr lang="ru-RU" sz="3200" dirty="0" smtClean="0">
                <a:ln>
                  <a:solidFill>
                    <a:schemeClr val="tx1"/>
                  </a:solidFill>
                </a:ln>
                <a:solidFill>
                  <a:schemeClr val="accent6">
                    <a:lumMod val="50000"/>
                  </a:schemeClr>
                </a:solidFill>
                <a:latin typeface="Arial Black" pitchFamily="34" charset="0"/>
              </a:rPr>
              <a:t>209 </a:t>
            </a:r>
            <a:r>
              <a:rPr lang="ru-RU" sz="3200" dirty="0" smtClean="0">
                <a:ln>
                  <a:solidFill>
                    <a:schemeClr val="tx1"/>
                  </a:solidFill>
                </a:ln>
                <a:solidFill>
                  <a:schemeClr val="accent6">
                    <a:lumMod val="50000"/>
                  </a:schemeClr>
                </a:solidFill>
                <a:latin typeface="Arial Black" pitchFamily="34" charset="0"/>
              </a:rPr>
              <a:t>детей разновозрастного  возраста, </a:t>
            </a:r>
            <a:r>
              <a:rPr lang="ru-RU" sz="3200" dirty="0" smtClean="0">
                <a:ln>
                  <a:solidFill>
                    <a:schemeClr val="tx1"/>
                  </a:solidFill>
                </a:ln>
                <a:solidFill>
                  <a:schemeClr val="accent6">
                    <a:lumMod val="50000"/>
                  </a:schemeClr>
                </a:solidFill>
                <a:latin typeface="Arial Black" pitchFamily="34" charset="0"/>
              </a:rPr>
              <a:t>18</a:t>
            </a:r>
            <a:r>
              <a:rPr lang="ru-RU" sz="3200" dirty="0" smtClean="0">
                <a:ln>
                  <a:solidFill>
                    <a:schemeClr val="tx1"/>
                  </a:solidFill>
                </a:ln>
                <a:solidFill>
                  <a:schemeClr val="accent6">
                    <a:lumMod val="50000"/>
                  </a:schemeClr>
                </a:solidFill>
                <a:latin typeface="Arial Black" pitchFamily="34" charset="0"/>
              </a:rPr>
              <a:t> </a:t>
            </a:r>
            <a:r>
              <a:rPr lang="ru-RU" sz="3200" dirty="0" smtClean="0">
                <a:ln>
                  <a:solidFill>
                    <a:schemeClr val="tx1"/>
                  </a:solidFill>
                </a:ln>
                <a:solidFill>
                  <a:schemeClr val="accent6">
                    <a:lumMod val="50000"/>
                  </a:schemeClr>
                </a:solidFill>
                <a:latin typeface="Arial Black" pitchFamily="34" charset="0"/>
              </a:rPr>
              <a:t>педагога и </a:t>
            </a:r>
            <a:r>
              <a:rPr lang="ru-RU" sz="3200" dirty="0" smtClean="0">
                <a:ln>
                  <a:solidFill>
                    <a:schemeClr val="tx1"/>
                  </a:solidFill>
                </a:ln>
                <a:solidFill>
                  <a:schemeClr val="accent6">
                    <a:lumMod val="50000"/>
                  </a:schemeClr>
                </a:solidFill>
                <a:latin typeface="Arial Black" pitchFamily="34" charset="0"/>
              </a:rPr>
              <a:t>11 </a:t>
            </a:r>
            <a:r>
              <a:rPr lang="ru-RU" sz="3200" dirty="0" smtClean="0">
                <a:ln>
                  <a:solidFill>
                    <a:schemeClr val="tx1"/>
                  </a:solidFill>
                </a:ln>
                <a:solidFill>
                  <a:schemeClr val="accent6">
                    <a:lumMod val="50000"/>
                  </a:schemeClr>
                </a:solidFill>
                <a:latin typeface="Arial Black" pitchFamily="34" charset="0"/>
              </a:rPr>
              <a:t>родителей. </a:t>
            </a:r>
            <a:endParaRPr lang="ru-RU" sz="3200" dirty="0">
              <a:ln>
                <a:solidFill>
                  <a:schemeClr val="tx1"/>
                </a:solidFill>
              </a:ln>
              <a:solidFill>
                <a:schemeClr val="accent6">
                  <a:lumMod val="50000"/>
                </a:schemeClr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7646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47872" y="980728"/>
            <a:ext cx="813690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0000"/>
                </a:solidFill>
                <a:latin typeface="-apple-system"/>
              </a:rPr>
              <a:t>Обучающиеся изготовили подсвечники, используя подручный материал, на которых нарисовали и наклеили цифры «900» (в литературе и на памятниках используется округление до 900 дней Блокады</a:t>
            </a:r>
            <a:r>
              <a:rPr lang="ru-RU" b="1" dirty="0" smtClean="0">
                <a:solidFill>
                  <a:srgbClr val="000000"/>
                </a:solidFill>
                <a:latin typeface="-apple-system"/>
              </a:rPr>
              <a:t>». (67 участников)</a:t>
            </a:r>
            <a:endParaRPr lang="ru-RU" b="1" dirty="0"/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1115616" y="90319"/>
            <a:ext cx="7128792" cy="11064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b="1" dirty="0" smtClean="0">
                <a:ln>
                  <a:solidFill>
                    <a:schemeClr val="tx1"/>
                  </a:solidFill>
                </a:ln>
                <a:solidFill>
                  <a:schemeClr val="accent6">
                    <a:lumMod val="50000"/>
                  </a:schemeClr>
                </a:solidFill>
                <a:latin typeface="Arial Black" pitchFamily="34" charset="0"/>
              </a:rPr>
              <a:t>«Свеча памяти»</a:t>
            </a:r>
            <a:endParaRPr lang="ru-RU" sz="3600" b="1" dirty="0">
              <a:ln>
                <a:solidFill>
                  <a:schemeClr val="tx1"/>
                </a:solidFill>
              </a:ln>
              <a:solidFill>
                <a:schemeClr val="accent6">
                  <a:lumMod val="50000"/>
                </a:schemeClr>
              </a:solidFill>
              <a:latin typeface="Arial Black" pitchFamily="34" charset="0"/>
            </a:endParaRPr>
          </a:p>
        </p:txBody>
      </p:sp>
      <p:pic>
        <p:nvPicPr>
          <p:cNvPr id="17410" name="Picture 2" descr="C:\Users\Acer\Desktop\23 февраля\6JpU3r3NizU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2008" y="2209857"/>
            <a:ext cx="5688632" cy="4266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674813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566991" y="908720"/>
            <a:ext cx="4113021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0000"/>
                </a:solidFill>
                <a:latin typeface="-apple-system"/>
              </a:rPr>
              <a:t>День освобождения Красной армией крупнейшего «лагеря смерти» </a:t>
            </a:r>
            <a:r>
              <a:rPr lang="ru-RU" b="1" dirty="0" err="1">
                <a:solidFill>
                  <a:srgbClr val="000000"/>
                </a:solidFill>
                <a:latin typeface="-apple-system"/>
              </a:rPr>
              <a:t>Аушвиц-Биркенау</a:t>
            </a:r>
            <a:r>
              <a:rPr lang="ru-RU" b="1" dirty="0">
                <a:solidFill>
                  <a:srgbClr val="000000"/>
                </a:solidFill>
                <a:latin typeface="-apple-system"/>
              </a:rPr>
              <a:t> (Освенцима) – День памяти жертв Холокоста.</a:t>
            </a:r>
            <a:r>
              <a:rPr lang="ru-RU" b="1" dirty="0"/>
              <a:t/>
            </a:r>
            <a:br>
              <a:rPr lang="ru-RU" b="1" dirty="0"/>
            </a:br>
            <a:r>
              <a:rPr lang="ru-RU" b="1" dirty="0">
                <a:solidFill>
                  <a:srgbClr val="000000"/>
                </a:solidFill>
                <a:latin typeface="-apple-system"/>
              </a:rPr>
              <a:t>Сегодня, 24 января организован исторический </a:t>
            </a:r>
            <a:r>
              <a:rPr lang="ru-RU" b="1" dirty="0" err="1">
                <a:solidFill>
                  <a:srgbClr val="000000"/>
                </a:solidFill>
                <a:latin typeface="-apple-system"/>
              </a:rPr>
              <a:t>квест</a:t>
            </a:r>
            <a:r>
              <a:rPr lang="ru-RU" b="1" dirty="0">
                <a:solidFill>
                  <a:srgbClr val="000000"/>
                </a:solidFill>
                <a:latin typeface="-apple-system"/>
              </a:rPr>
              <a:t> «История в деталях». В начале </a:t>
            </a:r>
            <a:r>
              <a:rPr lang="ru-RU" b="1" dirty="0" err="1">
                <a:solidFill>
                  <a:srgbClr val="000000"/>
                </a:solidFill>
                <a:latin typeface="-apple-system"/>
              </a:rPr>
              <a:t>квеста</a:t>
            </a:r>
            <a:r>
              <a:rPr lang="ru-RU" b="1" dirty="0">
                <a:solidFill>
                  <a:srgbClr val="000000"/>
                </a:solidFill>
                <a:latin typeface="-apple-system"/>
              </a:rPr>
              <a:t> обучающимся были розданы бланки с вопросами. Дети находили размещенные в центре детских инициатив постеры, содержащие разрозненные информационные фрагменты с QR-кодами, получали по QR-кодам дополнительную информацию</a:t>
            </a:r>
            <a:r>
              <a:rPr lang="ru-RU" b="1" dirty="0" smtClean="0">
                <a:solidFill>
                  <a:srgbClr val="000000"/>
                </a:solidFill>
                <a:latin typeface="-apple-system"/>
              </a:rPr>
              <a:t>. (164 участника)</a:t>
            </a:r>
            <a:endParaRPr lang="ru-RU" b="1" dirty="0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1115616" y="90319"/>
            <a:ext cx="7128792" cy="11064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b="1" dirty="0" smtClean="0">
                <a:ln>
                  <a:solidFill>
                    <a:schemeClr val="tx1"/>
                  </a:solidFill>
                </a:ln>
                <a:solidFill>
                  <a:schemeClr val="accent6">
                    <a:lumMod val="50000"/>
                  </a:schemeClr>
                </a:solidFill>
                <a:latin typeface="Arial Black" pitchFamily="34" charset="0"/>
              </a:rPr>
              <a:t>«Холокост»</a:t>
            </a:r>
            <a:endParaRPr lang="ru-RU" sz="3600" b="1" dirty="0">
              <a:ln>
                <a:solidFill>
                  <a:schemeClr val="tx1"/>
                </a:solidFill>
              </a:ln>
              <a:solidFill>
                <a:schemeClr val="accent6">
                  <a:lumMod val="50000"/>
                </a:schemeClr>
              </a:solidFill>
              <a:latin typeface="Arial Black" pitchFamily="34" charset="0"/>
            </a:endParaRPr>
          </a:p>
        </p:txBody>
      </p:sp>
      <p:pic>
        <p:nvPicPr>
          <p:cNvPr id="18434" name="Picture 2" descr="C:\Users\Acer\Desktop\23 февраля\lMJiFMo7bDM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23"/>
          <a:stretch/>
        </p:blipFill>
        <p:spPr bwMode="auto">
          <a:xfrm>
            <a:off x="4680012" y="1556792"/>
            <a:ext cx="3937867" cy="3954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236950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1134608" y="260648"/>
            <a:ext cx="7128792" cy="12961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2800" b="1" dirty="0">
              <a:ln>
                <a:solidFill>
                  <a:schemeClr val="tx1"/>
                </a:solidFill>
              </a:ln>
              <a:solidFill>
                <a:schemeClr val="accent6">
                  <a:lumMod val="50000"/>
                </a:schemeClr>
              </a:solidFill>
              <a:latin typeface="Arial Black" pitchFamily="34" charset="0"/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1287008" y="279883"/>
            <a:ext cx="7128792" cy="12961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 smtClean="0">
                <a:ln>
                  <a:solidFill>
                    <a:schemeClr val="tx1"/>
                  </a:solidFill>
                </a:ln>
                <a:solidFill>
                  <a:schemeClr val="accent6">
                    <a:lumMod val="50000"/>
                  </a:schemeClr>
                </a:solidFill>
                <a:latin typeface="Arial Black" pitchFamily="34" charset="0"/>
              </a:rPr>
              <a:t>День рождения </a:t>
            </a:r>
            <a:r>
              <a:rPr lang="ru-RU" sz="2800" b="1" dirty="0" smtClean="0">
                <a:ln>
                  <a:solidFill>
                    <a:schemeClr val="tx1"/>
                  </a:solidFill>
                </a:ln>
                <a:solidFill>
                  <a:schemeClr val="accent6">
                    <a:lumMod val="50000"/>
                  </a:schemeClr>
                </a:solidFill>
                <a:latin typeface="Arial Black" pitchFamily="34" charset="0"/>
              </a:rPr>
              <a:t>Дважды Героя Советского Союза Григория Андреевича </a:t>
            </a:r>
            <a:r>
              <a:rPr lang="ru-RU" sz="2800" b="1" dirty="0" err="1" smtClean="0">
                <a:ln>
                  <a:solidFill>
                    <a:schemeClr val="tx1"/>
                  </a:solidFill>
                </a:ln>
                <a:solidFill>
                  <a:schemeClr val="accent6">
                    <a:lumMod val="50000"/>
                  </a:schemeClr>
                </a:solidFill>
                <a:latin typeface="Arial Black" pitchFamily="34" charset="0"/>
              </a:rPr>
              <a:t>Речкалова</a:t>
            </a:r>
            <a:endParaRPr lang="ru-RU" sz="2800" b="1" dirty="0">
              <a:ln>
                <a:solidFill>
                  <a:schemeClr val="tx1"/>
                </a:solidFill>
              </a:ln>
              <a:solidFill>
                <a:schemeClr val="accent6">
                  <a:lumMod val="50000"/>
                </a:schemeClr>
              </a:solidFill>
              <a:latin typeface="Arial Black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774568" y="1557426"/>
            <a:ext cx="4076836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0000"/>
                </a:solidFill>
                <a:latin typeface="-apple-system"/>
              </a:rPr>
              <a:t> 9 февраля - День рождения Дважды Героя Советского Союза Григория Андреевича </a:t>
            </a:r>
            <a:r>
              <a:rPr lang="ru-RU" b="1" dirty="0" err="1">
                <a:solidFill>
                  <a:srgbClr val="000000"/>
                </a:solidFill>
                <a:latin typeface="-apple-system"/>
              </a:rPr>
              <a:t>Речкалова</a:t>
            </a:r>
            <a:r>
              <a:rPr lang="ru-RU" b="1" dirty="0">
                <a:solidFill>
                  <a:srgbClr val="000000"/>
                </a:solidFill>
                <a:latin typeface="-apple-system"/>
              </a:rPr>
              <a:t>.</a:t>
            </a:r>
            <a:r>
              <a:rPr lang="ru-RU" b="1" dirty="0"/>
              <a:t/>
            </a:r>
            <a:br>
              <a:rPr lang="ru-RU" b="1" dirty="0"/>
            </a:br>
            <a:r>
              <a:rPr lang="ru-RU" b="1" dirty="0">
                <a:solidFill>
                  <a:srgbClr val="000000"/>
                </a:solidFill>
                <a:latin typeface="-apple-system"/>
              </a:rPr>
              <a:t>В этот день в школе прошла торжественная линейка, уроки памяти, классные часы, просмотр фильма "Герой. Небо. Судьба</a:t>
            </a:r>
            <a:r>
              <a:rPr lang="ru-RU" b="1" dirty="0" smtClean="0">
                <a:solidFill>
                  <a:srgbClr val="000000"/>
                </a:solidFill>
                <a:latin typeface="-apple-system"/>
              </a:rPr>
              <a:t>".(209 участников)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13314" name="Picture 2" descr="C:\Users\Acer\Desktop\23 февраля\4QJj2RKVrU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4055" y="1749494"/>
            <a:ext cx="3541745" cy="472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C:\Users\Acer\Desktop\23 февраля\mPS0FF060Uw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4608" y="3865598"/>
            <a:ext cx="3494443" cy="2620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058336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1134608" y="260648"/>
            <a:ext cx="7128792" cy="12961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2800" b="1" dirty="0">
              <a:ln>
                <a:solidFill>
                  <a:schemeClr val="tx1"/>
                </a:solidFill>
              </a:ln>
              <a:solidFill>
                <a:schemeClr val="accent6">
                  <a:lumMod val="50000"/>
                </a:schemeClr>
              </a:solidFill>
              <a:latin typeface="Arial Black" pitchFamily="34" charset="0"/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539552" y="413048"/>
            <a:ext cx="3672408" cy="49601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 smtClean="0">
                <a:ln>
                  <a:solidFill>
                    <a:schemeClr val="tx1"/>
                  </a:solidFill>
                </a:ln>
                <a:solidFill>
                  <a:schemeClr val="accent6">
                    <a:lumMod val="50000"/>
                  </a:schemeClr>
                </a:solidFill>
                <a:latin typeface="Arial Black" pitchFamily="34" charset="0"/>
              </a:rPr>
              <a:t>Выставка книг в школьной библиотеке, посвящённая </a:t>
            </a:r>
            <a:r>
              <a:rPr lang="ru-RU" sz="2800" b="1" dirty="0" smtClean="0">
                <a:ln>
                  <a:solidFill>
                    <a:schemeClr val="tx1"/>
                  </a:solidFill>
                </a:ln>
                <a:solidFill>
                  <a:schemeClr val="accent6">
                    <a:lumMod val="50000"/>
                  </a:schemeClr>
                </a:solidFill>
                <a:latin typeface="Arial Black" pitchFamily="34" charset="0"/>
              </a:rPr>
              <a:t>  дню рождения </a:t>
            </a:r>
            <a:r>
              <a:rPr lang="ru-RU" sz="2800" b="1" dirty="0" smtClean="0">
                <a:ln>
                  <a:solidFill>
                    <a:schemeClr val="tx1"/>
                  </a:solidFill>
                </a:ln>
                <a:solidFill>
                  <a:schemeClr val="accent6">
                    <a:lumMod val="50000"/>
                  </a:schemeClr>
                </a:solidFill>
                <a:latin typeface="Arial Black" pitchFamily="34" charset="0"/>
              </a:rPr>
              <a:t>Дважды Героя Советского Союза </a:t>
            </a:r>
            <a:r>
              <a:rPr lang="ru-RU" sz="2800" b="1" dirty="0" smtClean="0">
                <a:ln>
                  <a:solidFill>
                    <a:schemeClr val="tx1"/>
                  </a:solidFill>
                </a:ln>
                <a:solidFill>
                  <a:schemeClr val="accent6">
                    <a:lumMod val="50000"/>
                  </a:schemeClr>
                </a:solidFill>
                <a:latin typeface="Arial Black" pitchFamily="34" charset="0"/>
              </a:rPr>
              <a:t>Григорию Андреевичу </a:t>
            </a:r>
            <a:r>
              <a:rPr lang="ru-RU" sz="2800" b="1" dirty="0" err="1" smtClean="0">
                <a:ln>
                  <a:solidFill>
                    <a:schemeClr val="tx1"/>
                  </a:solidFill>
                </a:ln>
                <a:solidFill>
                  <a:schemeClr val="accent6">
                    <a:lumMod val="50000"/>
                  </a:schemeClr>
                </a:solidFill>
                <a:latin typeface="Arial Black" pitchFamily="34" charset="0"/>
              </a:rPr>
              <a:t>Речкалову</a:t>
            </a:r>
            <a:r>
              <a:rPr lang="ru-RU" sz="2800" b="1" dirty="0" smtClean="0">
                <a:ln>
                  <a:solidFill>
                    <a:schemeClr val="tx1"/>
                  </a:solidFill>
                </a:ln>
                <a:solidFill>
                  <a:schemeClr val="accent6">
                    <a:lumMod val="50000"/>
                  </a:schemeClr>
                </a:solidFill>
                <a:latin typeface="Arial Black" pitchFamily="34" charset="0"/>
              </a:rPr>
              <a:t> </a:t>
            </a:r>
            <a:endParaRPr lang="ru-RU" sz="2800" b="1" dirty="0">
              <a:ln>
                <a:solidFill>
                  <a:schemeClr val="tx1"/>
                </a:solidFill>
              </a:ln>
              <a:solidFill>
                <a:schemeClr val="accent6">
                  <a:lumMod val="50000"/>
                </a:schemeClr>
              </a:solidFill>
              <a:latin typeface="Arial Black" pitchFamily="34" charset="0"/>
            </a:endParaRPr>
          </a:p>
        </p:txBody>
      </p:sp>
      <p:pic>
        <p:nvPicPr>
          <p:cNvPr id="21508" name="Picture 4" descr="C:\Users\серега 2019\Desktop\Месячник военно-патриотического воспитания\Выставка книг в библиотеке посвящённая 100-летию Речкалова Г.А\0UEfmuXVID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285792"/>
            <a:ext cx="4559703" cy="6079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480632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1081499" y="404664"/>
            <a:ext cx="7128792" cy="11064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b="1" dirty="0" smtClean="0">
                <a:ln>
                  <a:solidFill>
                    <a:schemeClr val="tx1"/>
                  </a:solidFill>
                </a:ln>
                <a:solidFill>
                  <a:schemeClr val="accent6">
                    <a:lumMod val="50000"/>
                  </a:schemeClr>
                </a:solidFill>
                <a:latin typeface="Arial Black" pitchFamily="34" charset="0"/>
              </a:rPr>
              <a:t>«Солдатом быть – Родине служить!»</a:t>
            </a:r>
          </a:p>
          <a:p>
            <a:r>
              <a:rPr lang="ru-RU" sz="3200" b="1" dirty="0" smtClean="0">
                <a:ln>
                  <a:solidFill>
                    <a:schemeClr val="tx1"/>
                  </a:solidFill>
                </a:ln>
                <a:solidFill>
                  <a:schemeClr val="accent6">
                    <a:lumMod val="50000"/>
                  </a:schemeClr>
                </a:solidFill>
                <a:latin typeface="Arial Black" pitchFamily="34" charset="0"/>
              </a:rPr>
              <a:t>(8 участников)</a:t>
            </a:r>
            <a:endParaRPr lang="ru-RU" sz="3200" b="1" dirty="0">
              <a:ln>
                <a:solidFill>
                  <a:schemeClr val="tx1"/>
                </a:solidFill>
              </a:ln>
              <a:solidFill>
                <a:schemeClr val="accent6">
                  <a:lumMod val="50000"/>
                </a:schemeClr>
              </a:solidFill>
              <a:latin typeface="Arial Black" pitchFamily="34" charset="0"/>
            </a:endParaRPr>
          </a:p>
        </p:txBody>
      </p:sp>
      <p:pic>
        <p:nvPicPr>
          <p:cNvPr id="28674" name="Picture 2" descr="C:\Users\Acer\Desktop\23 февраля\Kw8QPGEg2eQ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118" y="1700808"/>
            <a:ext cx="7556599" cy="4250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03531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1115616" y="242302"/>
            <a:ext cx="7128792" cy="11064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b="1" dirty="0" smtClean="0">
                <a:ln>
                  <a:solidFill>
                    <a:schemeClr val="tx1"/>
                  </a:solidFill>
                </a:ln>
                <a:solidFill>
                  <a:schemeClr val="accent6">
                    <a:lumMod val="50000"/>
                  </a:schemeClr>
                </a:solidFill>
                <a:latin typeface="Arial Black" pitchFamily="34" charset="0"/>
              </a:rPr>
              <a:t>Акция «Мы помним»</a:t>
            </a:r>
          </a:p>
          <a:p>
            <a:r>
              <a:rPr lang="ru-RU" sz="3300" b="1" dirty="0" smtClean="0">
                <a:ln>
                  <a:solidFill>
                    <a:schemeClr val="tx1"/>
                  </a:solidFill>
                </a:ln>
                <a:solidFill>
                  <a:schemeClr val="accent6">
                    <a:lumMod val="50000"/>
                  </a:schemeClr>
                </a:solidFill>
                <a:latin typeface="Arial Black" pitchFamily="34" charset="0"/>
              </a:rPr>
              <a:t>(17 участников)</a:t>
            </a:r>
            <a:endParaRPr lang="ru-RU" sz="3300" b="1" dirty="0">
              <a:ln>
                <a:solidFill>
                  <a:schemeClr val="tx1"/>
                </a:solidFill>
              </a:ln>
              <a:solidFill>
                <a:schemeClr val="accent6">
                  <a:lumMod val="50000"/>
                </a:schemeClr>
              </a:solidFill>
              <a:latin typeface="Arial Black" pitchFamily="34" charset="0"/>
            </a:endParaRPr>
          </a:p>
        </p:txBody>
      </p:sp>
      <p:pic>
        <p:nvPicPr>
          <p:cNvPr id="27650" name="Picture 2" descr="C:\Users\Acer\Desktop\23 февраля\8fXIm6DIPc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593" y="1556792"/>
            <a:ext cx="7552837" cy="4248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811836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1134608" y="260648"/>
            <a:ext cx="7128792" cy="12961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2800" b="1" dirty="0">
              <a:ln>
                <a:solidFill>
                  <a:schemeClr val="tx1"/>
                </a:solidFill>
              </a:ln>
              <a:solidFill>
                <a:schemeClr val="accent6">
                  <a:lumMod val="50000"/>
                </a:schemeClr>
              </a:solidFill>
              <a:latin typeface="Arial Black" pitchFamily="34" charset="0"/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558544" y="0"/>
            <a:ext cx="8280920" cy="14317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dirty="0" smtClean="0">
                <a:ln>
                  <a:solidFill>
                    <a:schemeClr val="tx1"/>
                  </a:solidFill>
                </a:ln>
                <a:solidFill>
                  <a:schemeClr val="accent6">
                    <a:lumMod val="50000"/>
                  </a:schemeClr>
                </a:solidFill>
                <a:latin typeface="Arial Black" pitchFamily="34" charset="0"/>
              </a:rPr>
              <a:t>Просмотр </a:t>
            </a:r>
            <a:r>
              <a:rPr lang="ru-RU" sz="2400" b="1" dirty="0" err="1" smtClean="0">
                <a:ln>
                  <a:solidFill>
                    <a:schemeClr val="tx1"/>
                  </a:solidFill>
                </a:ln>
                <a:solidFill>
                  <a:schemeClr val="accent6">
                    <a:lumMod val="50000"/>
                  </a:schemeClr>
                </a:solidFill>
                <a:latin typeface="Arial Black" pitchFamily="34" charset="0"/>
              </a:rPr>
              <a:t>военно</a:t>
            </a:r>
            <a:r>
              <a:rPr lang="ru-RU" sz="2400" b="1" dirty="0" smtClean="0">
                <a:ln>
                  <a:solidFill>
                    <a:schemeClr val="tx1"/>
                  </a:solidFill>
                </a:ln>
                <a:solidFill>
                  <a:schemeClr val="accent6">
                    <a:lumMod val="50000"/>
                  </a:schemeClr>
                </a:solidFill>
                <a:latin typeface="Arial Black" pitchFamily="34" charset="0"/>
              </a:rPr>
              <a:t> – патриотических </a:t>
            </a:r>
            <a:r>
              <a:rPr lang="ru-RU" sz="2400" b="1" dirty="0" smtClean="0">
                <a:ln>
                  <a:solidFill>
                    <a:schemeClr val="tx1"/>
                  </a:solidFill>
                </a:ln>
                <a:solidFill>
                  <a:schemeClr val="accent6">
                    <a:lumMod val="50000"/>
                  </a:schemeClr>
                </a:solidFill>
                <a:latin typeface="Arial Black" pitchFamily="34" charset="0"/>
              </a:rPr>
              <a:t>фильмов</a:t>
            </a:r>
          </a:p>
          <a:p>
            <a:r>
              <a:rPr lang="ru-RU" sz="2400" b="1" dirty="0" smtClean="0">
                <a:ln>
                  <a:solidFill>
                    <a:schemeClr val="tx1"/>
                  </a:solidFill>
                </a:ln>
                <a:solidFill>
                  <a:schemeClr val="accent6">
                    <a:lumMod val="50000"/>
                  </a:schemeClr>
                </a:solidFill>
                <a:latin typeface="Arial Black" pitchFamily="34" charset="0"/>
              </a:rPr>
              <a:t>(209 участников)</a:t>
            </a:r>
            <a:endParaRPr lang="ru-RU" sz="2400" b="1" dirty="0">
              <a:ln>
                <a:solidFill>
                  <a:schemeClr val="tx1"/>
                </a:solidFill>
              </a:ln>
              <a:solidFill>
                <a:schemeClr val="accent6">
                  <a:lumMod val="50000"/>
                </a:schemeClr>
              </a:solidFill>
              <a:latin typeface="Arial Black" pitchFamily="34" charset="0"/>
            </a:endParaRPr>
          </a:p>
        </p:txBody>
      </p:sp>
      <p:pic>
        <p:nvPicPr>
          <p:cNvPr id="23554" name="Picture 2" descr="C:\Users\серега 2019\Desktop\Месячник военно-патриотического воспитания\Просмотр фильма по Речкалову\8 А\xdKi9aySskw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2" y="1700808"/>
            <a:ext cx="7680853" cy="432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206428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1134608" y="260648"/>
            <a:ext cx="7128792" cy="12961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2800" b="1" dirty="0">
              <a:ln>
                <a:solidFill>
                  <a:schemeClr val="tx1"/>
                </a:solidFill>
              </a:ln>
              <a:solidFill>
                <a:schemeClr val="accent6">
                  <a:lumMod val="50000"/>
                </a:schemeClr>
              </a:solidFill>
              <a:latin typeface="Arial Black" pitchFamily="34" charset="0"/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558544" y="125016"/>
            <a:ext cx="8280920" cy="14317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2400" b="1" dirty="0">
              <a:ln>
                <a:solidFill>
                  <a:schemeClr val="tx1"/>
                </a:solidFill>
              </a:ln>
              <a:solidFill>
                <a:schemeClr val="accent6">
                  <a:lumMod val="50000"/>
                </a:schemeClr>
              </a:solidFill>
              <a:latin typeface="Arial Black" pitchFamily="34" charset="0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714196" y="-248736"/>
            <a:ext cx="7939872" cy="18448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dirty="0" smtClean="0">
                <a:ln>
                  <a:solidFill>
                    <a:schemeClr val="tx1"/>
                  </a:solidFill>
                </a:ln>
                <a:solidFill>
                  <a:schemeClr val="accent6">
                    <a:lumMod val="50000"/>
                  </a:schemeClr>
                </a:solidFill>
                <a:latin typeface="Arial Black" pitchFamily="34" charset="0"/>
              </a:rPr>
              <a:t>Лыжня </a:t>
            </a:r>
            <a:r>
              <a:rPr lang="ru-RU" sz="2400" b="1" dirty="0" smtClean="0">
                <a:ln>
                  <a:solidFill>
                    <a:schemeClr val="tx1"/>
                  </a:solidFill>
                </a:ln>
                <a:solidFill>
                  <a:schemeClr val="accent6">
                    <a:lumMod val="50000"/>
                  </a:schemeClr>
                </a:solidFill>
                <a:latin typeface="Arial Black" pitchFamily="34" charset="0"/>
              </a:rPr>
              <a:t>России – 2023</a:t>
            </a:r>
          </a:p>
          <a:p>
            <a:r>
              <a:rPr lang="ru-RU" sz="2400" b="1" dirty="0" smtClean="0">
                <a:ln>
                  <a:solidFill>
                    <a:schemeClr val="tx1"/>
                  </a:solidFill>
                </a:ln>
                <a:solidFill>
                  <a:schemeClr val="accent6">
                    <a:lumMod val="50000"/>
                  </a:schemeClr>
                </a:solidFill>
                <a:latin typeface="Arial Black" pitchFamily="34" charset="0"/>
              </a:rPr>
              <a:t>(14 участников)</a:t>
            </a:r>
            <a:endParaRPr lang="ru-RU" sz="2400" b="1" dirty="0">
              <a:ln>
                <a:solidFill>
                  <a:schemeClr val="tx1"/>
                </a:solidFill>
              </a:ln>
              <a:solidFill>
                <a:schemeClr val="accent6">
                  <a:lumMod val="50000"/>
                </a:schemeClr>
              </a:solidFill>
              <a:latin typeface="Arial Black" pitchFamily="34" charset="0"/>
            </a:endParaRPr>
          </a:p>
        </p:txBody>
      </p:sp>
      <p:pic>
        <p:nvPicPr>
          <p:cNvPr id="26626" name="Picture 2" descr="C:\Users\Acer\Desktop\23 февраля\7EX-8IXkVx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196" y="1556792"/>
            <a:ext cx="3437392" cy="4583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7" name="Picture 3" descr="C:\Users\Acer\Desktop\23 февраля\MJyy3sUBCv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2339" y="1844824"/>
            <a:ext cx="4320480" cy="324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900526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276872"/>
            <a:ext cx="8661648" cy="1143000"/>
          </a:xfrm>
        </p:spPr>
        <p:txBody>
          <a:bodyPr>
            <a:noAutofit/>
          </a:bodyPr>
          <a:lstStyle/>
          <a:p>
            <a:r>
              <a:rPr lang="ru-RU" sz="40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Подробнее об акциях вы можете узнать на нашей страничке в </a:t>
            </a:r>
            <a:r>
              <a:rPr lang="ru-RU" sz="40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контакте</a:t>
            </a:r>
            <a:br>
              <a:rPr lang="ru-RU" sz="40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</a:br>
            <a:r>
              <a:rPr lang="en-US" sz="4000" b="1" dirty="0">
                <a:solidFill>
                  <a:srgbClr val="FF0000"/>
                </a:solidFill>
                <a:latin typeface="Arial Black" panose="020B0A04020102020204" pitchFamily="34" charset="0"/>
              </a:rPr>
              <a:t>https://vk.com/zaikovoschool2</a:t>
            </a:r>
            <a:endParaRPr lang="ru-RU" sz="4000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177726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1134608" y="260648"/>
            <a:ext cx="7128792" cy="12961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2800" b="1" dirty="0">
              <a:ln>
                <a:solidFill>
                  <a:schemeClr val="tx1"/>
                </a:solidFill>
              </a:ln>
              <a:solidFill>
                <a:schemeClr val="accent6">
                  <a:lumMod val="50000"/>
                </a:schemeClr>
              </a:solidFill>
              <a:latin typeface="Arial Black" pitchFamily="34" charset="0"/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558544" y="125016"/>
            <a:ext cx="8280920" cy="14317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2400" b="1" dirty="0">
              <a:ln>
                <a:solidFill>
                  <a:schemeClr val="tx1"/>
                </a:solidFill>
              </a:ln>
              <a:solidFill>
                <a:schemeClr val="accent6">
                  <a:lumMod val="50000"/>
                </a:schemeClr>
              </a:solidFill>
              <a:latin typeface="Arial Black" pitchFamily="34" charset="0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714196" y="-387424"/>
            <a:ext cx="7939872" cy="18448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2400" b="1" dirty="0">
              <a:ln>
                <a:solidFill>
                  <a:schemeClr val="tx1"/>
                </a:solidFill>
              </a:ln>
              <a:solidFill>
                <a:schemeClr val="accent6">
                  <a:lumMod val="50000"/>
                </a:schemeClr>
              </a:solidFill>
              <a:latin typeface="Arial Black" pitchFamily="34" charset="0"/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705796" y="1519904"/>
            <a:ext cx="7939872" cy="18448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800" b="1" dirty="0" smtClean="0">
                <a:ln>
                  <a:solidFill>
                    <a:schemeClr val="tx1"/>
                  </a:solidFill>
                </a:ln>
                <a:solidFill>
                  <a:schemeClr val="accent6">
                    <a:lumMod val="50000"/>
                  </a:schemeClr>
                </a:solidFill>
                <a:latin typeface="Arial Black" pitchFamily="34" charset="0"/>
              </a:rPr>
              <a:t>Спасибо за внимание!</a:t>
            </a:r>
            <a:endParaRPr lang="ru-RU" sz="4800" b="1" dirty="0">
              <a:ln>
                <a:solidFill>
                  <a:schemeClr val="tx1"/>
                </a:solidFill>
              </a:ln>
              <a:solidFill>
                <a:schemeClr val="accent6">
                  <a:lumMod val="50000"/>
                </a:schemeClr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98167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136904" cy="1296144"/>
          </a:xfrm>
        </p:spPr>
        <p:txBody>
          <a:bodyPr>
            <a:normAutofit fontScale="90000"/>
          </a:bodyPr>
          <a:lstStyle/>
          <a:p>
            <a:r>
              <a:rPr lang="ru-RU" sz="3200" dirty="0" smtClean="0">
                <a:ln>
                  <a:solidFill>
                    <a:schemeClr val="tx1"/>
                  </a:solidFill>
                </a:ln>
                <a:solidFill>
                  <a:schemeClr val="accent6">
                    <a:lumMod val="50000"/>
                  </a:schemeClr>
                </a:solidFill>
                <a:latin typeface="Arial Black" pitchFamily="34" charset="0"/>
              </a:rPr>
              <a:t>Торжественное открытие </a:t>
            </a:r>
            <a:r>
              <a:rPr lang="ru-RU" sz="3200" dirty="0" smtClean="0">
                <a:ln>
                  <a:solidFill>
                    <a:schemeClr val="tx1"/>
                  </a:solidFill>
                </a:ln>
                <a:solidFill>
                  <a:schemeClr val="accent6">
                    <a:lumMod val="50000"/>
                  </a:schemeClr>
                </a:solidFill>
                <a:latin typeface="Arial Black" pitchFamily="34" charset="0"/>
              </a:rPr>
              <a:t>месячника</a:t>
            </a:r>
            <a:br>
              <a:rPr lang="ru-RU" sz="3200" dirty="0" smtClean="0">
                <a:ln>
                  <a:solidFill>
                    <a:schemeClr val="tx1"/>
                  </a:solidFill>
                </a:ln>
                <a:solidFill>
                  <a:schemeClr val="accent6">
                    <a:lumMod val="50000"/>
                  </a:schemeClr>
                </a:solidFill>
                <a:latin typeface="Arial Black" pitchFamily="34" charset="0"/>
              </a:rPr>
            </a:br>
            <a:r>
              <a:rPr lang="ru-RU" sz="2700" dirty="0" smtClean="0">
                <a:ln>
                  <a:solidFill>
                    <a:schemeClr val="tx1"/>
                  </a:solidFill>
                </a:ln>
                <a:solidFill>
                  <a:schemeClr val="accent6">
                    <a:lumMod val="50000"/>
                  </a:schemeClr>
                </a:solidFill>
                <a:latin typeface="Arial Black" pitchFamily="34" charset="0"/>
              </a:rPr>
              <a:t>(</a:t>
            </a:r>
            <a:r>
              <a:rPr lang="ru-RU" sz="2700" dirty="0" smtClean="0">
                <a:ln>
                  <a:solidFill>
                    <a:schemeClr val="tx1"/>
                  </a:solidFill>
                </a:ln>
                <a:solidFill>
                  <a:schemeClr val="accent6">
                    <a:lumMod val="50000"/>
                  </a:schemeClr>
                </a:solidFill>
                <a:latin typeface="Arial Black" pitchFamily="34" charset="0"/>
              </a:rPr>
              <a:t>209 участников)</a:t>
            </a:r>
            <a:endParaRPr lang="ru-RU" sz="2700" dirty="0">
              <a:ln>
                <a:solidFill>
                  <a:schemeClr val="tx1"/>
                </a:solidFill>
              </a:ln>
              <a:solidFill>
                <a:schemeClr val="accent6">
                  <a:lumMod val="50000"/>
                </a:schemeClr>
              </a:solidFill>
              <a:latin typeface="Arial Black" pitchFamily="34" charset="0"/>
            </a:endParaRPr>
          </a:p>
        </p:txBody>
      </p:sp>
      <p:pic>
        <p:nvPicPr>
          <p:cNvPr id="24578" name="Picture 2" descr="C:\Users\Acer\Desktop\23 февраля\EL5K4T3AdyA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068"/>
          <a:stretch/>
        </p:blipFill>
        <p:spPr bwMode="auto">
          <a:xfrm>
            <a:off x="1047091" y="1916832"/>
            <a:ext cx="7377007" cy="3758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2553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7980" y="188640"/>
            <a:ext cx="8136904" cy="1008112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ln>
                  <a:solidFill>
                    <a:schemeClr val="tx1"/>
                  </a:solidFill>
                </a:ln>
                <a:solidFill>
                  <a:schemeClr val="accent6">
                    <a:lumMod val="50000"/>
                  </a:schemeClr>
                </a:solidFill>
                <a:latin typeface="Arial Black" pitchFamily="34" charset="0"/>
              </a:rPr>
              <a:t>«Мы наследники победы»</a:t>
            </a:r>
            <a:endParaRPr lang="ru-RU" sz="3600" b="1" dirty="0">
              <a:ln>
                <a:solidFill>
                  <a:schemeClr val="tx1"/>
                </a:solidFill>
              </a:ln>
              <a:solidFill>
                <a:schemeClr val="accent6">
                  <a:lumMod val="50000"/>
                </a:schemeClr>
              </a:solidFill>
              <a:latin typeface="Arial Black" pitchFamily="34" charset="0"/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541004" y="1556792"/>
            <a:ext cx="7992888" cy="46805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b="1" dirty="0" smtClean="0">
                <a:ln>
                  <a:solidFill>
                    <a:schemeClr val="tx1"/>
                  </a:solidFill>
                </a:ln>
                <a:solidFill>
                  <a:schemeClr val="accent6">
                    <a:lumMod val="50000"/>
                  </a:schemeClr>
                </a:solidFill>
                <a:latin typeface="Arial Black" pitchFamily="34" charset="0"/>
              </a:rPr>
              <a:t>Победителями конкурса – соревнования стали: среди 1-4 классов: </a:t>
            </a:r>
            <a:r>
              <a:rPr lang="ru-RU" sz="3600" b="1" dirty="0" smtClean="0">
                <a:ln>
                  <a:solidFill>
                    <a:schemeClr val="tx1"/>
                  </a:solidFill>
                </a:ln>
                <a:solidFill>
                  <a:schemeClr val="accent6">
                    <a:lumMod val="50000"/>
                  </a:schemeClr>
                </a:solidFill>
                <a:latin typeface="Arial Black" pitchFamily="34" charset="0"/>
              </a:rPr>
              <a:t>1 </a:t>
            </a:r>
            <a:r>
              <a:rPr lang="ru-RU" sz="3600" b="1" dirty="0" smtClean="0">
                <a:ln>
                  <a:solidFill>
                    <a:schemeClr val="tx1"/>
                  </a:solidFill>
                </a:ln>
                <a:solidFill>
                  <a:schemeClr val="accent6">
                    <a:lumMod val="50000"/>
                  </a:schemeClr>
                </a:solidFill>
                <a:latin typeface="Arial Black" pitchFamily="34" charset="0"/>
              </a:rPr>
              <a:t>А класс – классный </a:t>
            </a:r>
            <a:r>
              <a:rPr lang="ru-RU" sz="3600" b="1" dirty="0" smtClean="0">
                <a:ln>
                  <a:solidFill>
                    <a:schemeClr val="tx1"/>
                  </a:solidFill>
                </a:ln>
                <a:solidFill>
                  <a:schemeClr val="accent6">
                    <a:lumMod val="50000"/>
                  </a:schemeClr>
                </a:solidFill>
                <a:latin typeface="Arial Black" pitchFamily="34" charset="0"/>
              </a:rPr>
              <a:t>руководитель: </a:t>
            </a:r>
            <a:r>
              <a:rPr lang="ru-RU" sz="3600" b="1" dirty="0" err="1" smtClean="0">
                <a:ln>
                  <a:solidFill>
                    <a:schemeClr val="tx1"/>
                  </a:solidFill>
                </a:ln>
                <a:solidFill>
                  <a:schemeClr val="accent6">
                    <a:lumMod val="50000"/>
                  </a:schemeClr>
                </a:solidFill>
                <a:latin typeface="Arial Black" pitchFamily="34" charset="0"/>
              </a:rPr>
              <a:t>Безгодова</a:t>
            </a:r>
            <a:r>
              <a:rPr lang="ru-RU" sz="3600" b="1" dirty="0" smtClean="0">
                <a:ln>
                  <a:solidFill>
                    <a:schemeClr val="tx1"/>
                  </a:solidFill>
                </a:ln>
                <a:solidFill>
                  <a:schemeClr val="accent6">
                    <a:lumMod val="50000"/>
                  </a:schemeClr>
                </a:solidFill>
                <a:latin typeface="Arial Black" pitchFamily="34" charset="0"/>
              </a:rPr>
              <a:t> Светлана Александровна. </a:t>
            </a:r>
            <a:r>
              <a:rPr lang="ru-RU" sz="3600" b="1" dirty="0" smtClean="0">
                <a:ln>
                  <a:solidFill>
                    <a:schemeClr val="tx1"/>
                  </a:solidFill>
                </a:ln>
                <a:solidFill>
                  <a:schemeClr val="accent6">
                    <a:lumMod val="50000"/>
                  </a:schemeClr>
                </a:solidFill>
                <a:latin typeface="Arial Black" pitchFamily="34" charset="0"/>
              </a:rPr>
              <a:t>Среди 5-11: </a:t>
            </a:r>
            <a:r>
              <a:rPr lang="ru-RU" sz="3600" b="1" dirty="0" smtClean="0">
                <a:ln>
                  <a:solidFill>
                    <a:schemeClr val="tx1"/>
                  </a:solidFill>
                </a:ln>
                <a:solidFill>
                  <a:schemeClr val="accent6">
                    <a:lumMod val="50000"/>
                  </a:schemeClr>
                </a:solidFill>
                <a:latin typeface="Arial Black" pitchFamily="34" charset="0"/>
              </a:rPr>
              <a:t>9 </a:t>
            </a:r>
            <a:r>
              <a:rPr lang="ru-RU" sz="3600" b="1" dirty="0" smtClean="0">
                <a:ln>
                  <a:solidFill>
                    <a:schemeClr val="tx1"/>
                  </a:solidFill>
                </a:ln>
                <a:solidFill>
                  <a:schemeClr val="accent6">
                    <a:lumMod val="50000"/>
                  </a:schemeClr>
                </a:solidFill>
                <a:latin typeface="Arial Black" pitchFamily="34" charset="0"/>
              </a:rPr>
              <a:t>Б класс – классный руководитель </a:t>
            </a:r>
            <a:r>
              <a:rPr lang="ru-RU" sz="3600" b="1" dirty="0" err="1" smtClean="0">
                <a:ln>
                  <a:solidFill>
                    <a:schemeClr val="tx1"/>
                  </a:solidFill>
                </a:ln>
                <a:solidFill>
                  <a:schemeClr val="accent6">
                    <a:lumMod val="50000"/>
                  </a:schemeClr>
                </a:solidFill>
                <a:latin typeface="Arial Black" pitchFamily="34" charset="0"/>
              </a:rPr>
              <a:t>Безгодова</a:t>
            </a:r>
            <a:r>
              <a:rPr lang="ru-RU" sz="3600" b="1" dirty="0" smtClean="0">
                <a:ln>
                  <a:solidFill>
                    <a:schemeClr val="tx1"/>
                  </a:solidFill>
                </a:ln>
                <a:solidFill>
                  <a:schemeClr val="accent6">
                    <a:lumMod val="50000"/>
                  </a:schemeClr>
                </a:solidFill>
                <a:latin typeface="Arial Black" pitchFamily="34" charset="0"/>
              </a:rPr>
              <a:t> </a:t>
            </a:r>
            <a:r>
              <a:rPr lang="ru-RU" sz="3600" b="1" dirty="0" smtClean="0">
                <a:ln>
                  <a:solidFill>
                    <a:schemeClr val="tx1"/>
                  </a:solidFill>
                </a:ln>
                <a:solidFill>
                  <a:schemeClr val="accent6">
                    <a:lumMod val="50000"/>
                  </a:schemeClr>
                </a:solidFill>
                <a:latin typeface="Arial Black" pitchFamily="34" charset="0"/>
              </a:rPr>
              <a:t>Светлана Александровна </a:t>
            </a:r>
            <a:r>
              <a:rPr lang="ru-RU" sz="3600" b="1" dirty="0" smtClean="0">
                <a:ln>
                  <a:solidFill>
                    <a:schemeClr val="tx1"/>
                  </a:solidFill>
                </a:ln>
                <a:solidFill>
                  <a:schemeClr val="accent6">
                    <a:lumMod val="50000"/>
                  </a:schemeClr>
                </a:solidFill>
                <a:latin typeface="Arial Black" pitchFamily="34" charset="0"/>
              </a:rPr>
              <a:t>и 8 А класс – классный руководитель: Попова Светлана Александровна</a:t>
            </a:r>
            <a:endParaRPr lang="ru-RU" sz="3600" b="1" dirty="0" smtClean="0">
              <a:ln>
                <a:solidFill>
                  <a:schemeClr val="tx1"/>
                </a:solidFill>
              </a:ln>
              <a:solidFill>
                <a:schemeClr val="accent6">
                  <a:lumMod val="50000"/>
                </a:schemeClr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0534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3204" y="53752"/>
            <a:ext cx="8229600" cy="1143000"/>
          </a:xfrm>
        </p:spPr>
        <p:txBody>
          <a:bodyPr/>
          <a:lstStyle/>
          <a:p>
            <a:r>
              <a:rPr lang="ru-RU" sz="3600" b="1" dirty="0" smtClean="0">
                <a:ln>
                  <a:solidFill>
                    <a:prstClr val="black"/>
                  </a:solidFill>
                </a:ln>
                <a:solidFill>
                  <a:srgbClr val="F79646">
                    <a:lumMod val="50000"/>
                  </a:srgbClr>
                </a:solidFill>
                <a:latin typeface="Arial Black" pitchFamily="34" charset="0"/>
              </a:rPr>
              <a:t>«Парта Героя»</a:t>
            </a:r>
            <a:endParaRPr lang="ru-RU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611560" y="1124744"/>
            <a:ext cx="8208912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0000"/>
                </a:solidFill>
                <a:latin typeface="-apple-system"/>
              </a:rPr>
              <a:t>    </a:t>
            </a:r>
            <a:r>
              <a:rPr lang="ru-RU" sz="2400" b="1" dirty="0" smtClean="0">
                <a:solidFill>
                  <a:srgbClr val="000000"/>
                </a:solidFill>
                <a:latin typeface="-apple-system"/>
              </a:rPr>
              <a:t>22 </a:t>
            </a:r>
            <a:r>
              <a:rPr lang="ru-RU" sz="2400" b="1" dirty="0">
                <a:solidFill>
                  <a:srgbClr val="000000"/>
                </a:solidFill>
                <a:latin typeface="-apple-system"/>
              </a:rPr>
              <a:t>февраля в жизни нашей школы произошло знаменательное событие </a:t>
            </a:r>
            <a:r>
              <a:rPr lang="ru-RU" sz="2400" b="1" dirty="0" smtClean="0">
                <a:solidFill>
                  <a:srgbClr val="000000"/>
                </a:solidFill>
                <a:latin typeface="-apple-system"/>
              </a:rPr>
              <a:t>–открытие </a:t>
            </a:r>
            <a:r>
              <a:rPr lang="ru-RU" sz="2400" b="1" dirty="0">
                <a:solidFill>
                  <a:srgbClr val="000000"/>
                </a:solidFill>
                <a:latin typeface="-apple-system"/>
              </a:rPr>
              <a:t>«Парты Героя».</a:t>
            </a:r>
            <a:r>
              <a:rPr lang="ru-RU" sz="2400" b="1" dirty="0"/>
              <a:t/>
            </a:r>
            <a:br>
              <a:rPr lang="ru-RU" sz="2400" b="1" dirty="0"/>
            </a:br>
            <a:r>
              <a:rPr lang="ru-RU" sz="2400" b="1" dirty="0" smtClean="0"/>
              <a:t>    </a:t>
            </a:r>
            <a:r>
              <a:rPr lang="ru-RU" sz="2400" b="1" dirty="0" smtClean="0">
                <a:solidFill>
                  <a:srgbClr val="000000"/>
                </a:solidFill>
                <a:latin typeface="-apple-system"/>
              </a:rPr>
              <a:t>Эта </a:t>
            </a:r>
            <a:r>
              <a:rPr lang="ru-RU" sz="2400" b="1" dirty="0">
                <a:solidFill>
                  <a:srgbClr val="000000"/>
                </a:solidFill>
                <a:latin typeface="-apple-system"/>
              </a:rPr>
              <a:t>традиция возникла ещё после Великой Отечественной войны, когда в классах российских школьников появились парты Зои Космодемьянской, Юрия Гагарина и других великих героев.</a:t>
            </a:r>
            <a:r>
              <a:rPr lang="ru-RU" sz="2400" b="1" dirty="0"/>
              <a:t/>
            </a:r>
            <a:br>
              <a:rPr lang="ru-RU" sz="2400" b="1" dirty="0"/>
            </a:br>
            <a:r>
              <a:rPr lang="ru-RU" sz="2400" b="1" dirty="0" smtClean="0"/>
              <a:t>   </a:t>
            </a:r>
            <a:r>
              <a:rPr lang="ru-RU" sz="2400" b="1" dirty="0" smtClean="0">
                <a:solidFill>
                  <a:srgbClr val="000000"/>
                </a:solidFill>
                <a:latin typeface="-apple-system"/>
              </a:rPr>
              <a:t>Общим </a:t>
            </a:r>
            <a:r>
              <a:rPr lang="ru-RU" sz="2400" b="1" dirty="0">
                <a:solidFill>
                  <a:srgbClr val="000000"/>
                </a:solidFill>
                <a:latin typeface="-apple-system"/>
              </a:rPr>
              <a:t>решением ребят и педагогов было предложено сделать парту Героя с именем нашего выпускника Артёма, за боевые заслуги.</a:t>
            </a:r>
            <a:r>
              <a:rPr lang="ru-RU" sz="2400" b="1" dirty="0"/>
              <a:t/>
            </a:r>
            <a:br>
              <a:rPr lang="ru-RU" sz="2400" b="1" dirty="0"/>
            </a:br>
            <a:r>
              <a:rPr lang="ru-RU" sz="2400" b="1" dirty="0">
                <a:solidFill>
                  <a:srgbClr val="000000"/>
                </a:solidFill>
                <a:latin typeface="-apple-system"/>
              </a:rPr>
              <a:t>Артём Владимирович очень добрый и скромный человек, о своих боевых заслугах он говорит так: "Это просто моя работа".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22346850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493204" y="18864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b="1" dirty="0" smtClean="0">
                <a:ln>
                  <a:solidFill>
                    <a:prstClr val="black"/>
                  </a:solidFill>
                </a:ln>
                <a:solidFill>
                  <a:srgbClr val="F79646">
                    <a:lumMod val="50000"/>
                  </a:srgbClr>
                </a:solidFill>
                <a:latin typeface="Arial Black" pitchFamily="34" charset="0"/>
              </a:rPr>
              <a:t>«Парта Героя»</a:t>
            </a:r>
            <a:endParaRPr lang="ru-RU" b="1" dirty="0"/>
          </a:p>
        </p:txBody>
      </p:sp>
      <p:pic>
        <p:nvPicPr>
          <p:cNvPr id="1027" name="Picture 3" descr="C:\Users\Acer\Desktop\23 февраля\Iv7m2bZU9O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733" y="1229998"/>
            <a:ext cx="8408542" cy="4542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91306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C:\Users\Acer\Desktop\23 февраля\2yGpuWYonE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8314" y="3649622"/>
            <a:ext cx="3976743" cy="2862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Acer\Desktop\23 февраля\fh2_UP1JEC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8313" y="1212013"/>
            <a:ext cx="3976743" cy="2982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69848" y="1212014"/>
            <a:ext cx="4058136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000000"/>
                </a:solidFill>
                <a:latin typeface="-apple-system"/>
              </a:rPr>
              <a:t>Обучающиеся нашей школы посетили мастер-класс от советника директора по воспитанию "Талисман добра". Ребята с радостью изготовили талисманы для участников СВО .</a:t>
            </a:r>
            <a:r>
              <a:rPr lang="ru-RU" sz="2400" b="1" dirty="0" smtClean="0">
                <a:solidFill>
                  <a:srgbClr val="000000"/>
                </a:solidFill>
                <a:latin typeface="-apple-system"/>
              </a:rPr>
              <a:t>Талисманы переданы </a:t>
            </a:r>
            <a:r>
              <a:rPr lang="ru-RU" sz="2400" b="1" dirty="0">
                <a:solidFill>
                  <a:srgbClr val="000000"/>
                </a:solidFill>
                <a:latin typeface="-apple-system"/>
              </a:rPr>
              <a:t>в пункт сбора гуманитарной помощи, откуда отправятся военнослужащим.</a:t>
            </a:r>
            <a:endParaRPr lang="ru-RU" sz="2400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051720" y="282730"/>
            <a:ext cx="5123518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3600" b="1" dirty="0" smtClean="0">
                <a:ln>
                  <a:solidFill>
                    <a:prstClr val="black"/>
                  </a:solidFill>
                </a:ln>
                <a:solidFill>
                  <a:srgbClr val="F79646">
                    <a:lumMod val="50000"/>
                  </a:srgbClr>
                </a:solidFill>
                <a:latin typeface="Arial Black" pitchFamily="34" charset="0"/>
              </a:rPr>
              <a:t>«Талисман добра»</a:t>
            </a:r>
          </a:p>
          <a:p>
            <a:pPr lvl="0" algn="ctr"/>
            <a:r>
              <a:rPr lang="ru-RU" sz="2000" b="1" dirty="0" smtClean="0">
                <a:ln>
                  <a:solidFill>
                    <a:prstClr val="black"/>
                  </a:solidFill>
                </a:ln>
                <a:solidFill>
                  <a:srgbClr val="F79646">
                    <a:lumMod val="50000"/>
                  </a:srgbClr>
                </a:solidFill>
                <a:latin typeface="Arial Black" pitchFamily="34" charset="0"/>
              </a:rPr>
              <a:t>(36 участников)</a:t>
            </a:r>
            <a:endParaRPr lang="ru-RU" sz="11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4608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C:\Users\Acer\Desktop\rJe1idpt_o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9622" y="2667236"/>
            <a:ext cx="6851728" cy="3854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136721" y="257907"/>
            <a:ext cx="5565947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3600" b="1" dirty="0" smtClean="0">
                <a:ln>
                  <a:solidFill>
                    <a:prstClr val="black"/>
                  </a:solidFill>
                </a:ln>
                <a:solidFill>
                  <a:srgbClr val="F79646">
                    <a:lumMod val="50000"/>
                  </a:srgbClr>
                </a:solidFill>
                <a:latin typeface="Arial Black" pitchFamily="34" charset="0"/>
              </a:rPr>
              <a:t>«Своих не бросаем»</a:t>
            </a:r>
          </a:p>
          <a:p>
            <a:pPr lvl="0" algn="ctr"/>
            <a:r>
              <a:rPr lang="ru-RU" sz="2000" b="1" dirty="0" smtClean="0">
                <a:ln>
                  <a:solidFill>
                    <a:prstClr val="black"/>
                  </a:solidFill>
                </a:ln>
                <a:solidFill>
                  <a:srgbClr val="F79646">
                    <a:lumMod val="50000"/>
                  </a:srgbClr>
                </a:solidFill>
                <a:latin typeface="Arial Black" pitchFamily="34" charset="0"/>
              </a:rPr>
              <a:t>(12 участников)</a:t>
            </a:r>
            <a:endParaRPr lang="ru-RU" sz="1100" b="1" dirty="0">
              <a:solidFill>
                <a:prstClr val="black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11560" y="1196753"/>
            <a:ext cx="796785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0000"/>
                </a:solidFill>
                <a:latin typeface="-apple-system"/>
              </a:rPr>
              <a:t>Учащиеся нашей школы собрали гуманитарную помощь, «Талисманы добра» и открытки к 23 февраля и отправили их участникам СВО в </a:t>
            </a:r>
            <a:r>
              <a:rPr lang="ru-RU" sz="2400" b="1" dirty="0" err="1" smtClean="0">
                <a:solidFill>
                  <a:srgbClr val="000000"/>
                </a:solidFill>
                <a:latin typeface="-apple-system"/>
              </a:rPr>
              <a:t>г.Елань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163208172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882</TotalTime>
  <Words>877</Words>
  <Application>Microsoft Office PowerPoint</Application>
  <PresentationFormat>Экран (4:3)</PresentationFormat>
  <Paragraphs>98</Paragraphs>
  <Slides>39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39</vt:i4>
      </vt:variant>
    </vt:vector>
  </HeadingPairs>
  <TitlesOfParts>
    <vt:vector size="40" baseType="lpstr">
      <vt:lpstr>Тема Office</vt:lpstr>
      <vt:lpstr>МАОУ Зайковская СОШ №2</vt:lpstr>
      <vt:lpstr>В период с 23 января по 24 февраля в МАОУ Зайковской СОШ №2 проходил месячник военно-патриотического воспитания, в целях развития гражданской инициативы подрастающего поколения в процессе социально- полезной деятельности, воспитания уважения к героическому прошлому своего народа, привлечения внимания общественности к патриотическому воспитанию.</vt:lpstr>
      <vt:lpstr>В рамках месячника было проведено 29 мероприятий, в которых приняли участие 238 человек. Из них  209 детей разновозрастного  возраста, 18 педагога и 11 родителей. </vt:lpstr>
      <vt:lpstr>Торжественное открытие месячника (209 участников)</vt:lpstr>
      <vt:lpstr>«Мы наследники победы»</vt:lpstr>
      <vt:lpstr>«Парта Героя»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Акция «Чистая память»</vt:lpstr>
      <vt:lpstr>Акция «Поздравительная открытка: С 23 февраля поздравляю я тебя!» (81 участник)</vt:lpstr>
      <vt:lpstr>Конкурс чтецов среди 1-11 классов «Если мы войну забудем!»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Подробнее об акциях вы можете узнать на нашей страничке в контакте https://vk.com/zaikovoschool2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МБДОУ «Ромодановский детский сад комбинированного вида»</dc:title>
  <dc:creator>Admin</dc:creator>
  <cp:lastModifiedBy>Acer</cp:lastModifiedBy>
  <cp:revision>69</cp:revision>
  <dcterms:created xsi:type="dcterms:W3CDTF">2015-04-20T07:27:47Z</dcterms:created>
  <dcterms:modified xsi:type="dcterms:W3CDTF">2023-02-28T10:26:14Z</dcterms:modified>
</cp:coreProperties>
</file>