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60" r:id="rId4"/>
    <p:sldId id="261" r:id="rId5"/>
    <p:sldId id="262" r:id="rId6"/>
    <p:sldId id="263" r:id="rId7"/>
    <p:sldId id="273" r:id="rId8"/>
    <p:sldId id="264" r:id="rId9"/>
    <p:sldId id="265" r:id="rId10"/>
    <p:sldId id="266" r:id="rId11"/>
    <p:sldId id="267" r:id="rId12"/>
    <p:sldId id="277" r:id="rId13"/>
    <p:sldId id="268" r:id="rId14"/>
    <p:sldId id="270" r:id="rId15"/>
    <p:sldId id="275" r:id="rId16"/>
    <p:sldId id="276" r:id="rId17"/>
    <p:sldId id="271" r:id="rId18"/>
    <p:sldId id="27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3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5.png"/><Relationship Id="rId7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6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.png"/><Relationship Id="rId7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kalachtv2018@gmail.com" TargetMode="External"/><Relationship Id="rId5" Type="http://schemas.openxmlformats.org/officeDocument/2006/relationships/hyperlink" Target="https://ok.ru/group/55268281221241" TargetMode="External"/><Relationship Id="rId4" Type="http://schemas.openxmlformats.org/officeDocument/2006/relationships/hyperlink" Target="https://vk.com/public173287510" TargetMode="External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hyperlink" Target="https://vk.com/public173287510?w=wall-173287510_3306" TargetMode="External"/><Relationship Id="rId4" Type="http://schemas.openxmlformats.org/officeDocument/2006/relationships/hyperlink" Target="https://ok.ru/video/4596023691897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hyperlink" Target="https://vk.com/public173287510?w=wall-173287510_3385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алина\Desktop\1626135300_45-kartinkin-com-p-armeiskii-fon-krasivo-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7564" y="371849"/>
            <a:ext cx="8280920" cy="59046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34" y="2560676"/>
            <a:ext cx="3519193" cy="3507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Y:\картинки для монтажа\военные\1614778959_140-p-patrioticheskii-fon-dlya-prezentatsii-16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35825"/>
            <a:ext cx="3672408" cy="889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7566" y="570214"/>
            <a:ext cx="3818532" cy="890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Y:\картинки для монтажа\военные\1614555961_3-p-kartinka-zvezdi-na-belom-fone-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383" y="543392"/>
            <a:ext cx="1430154" cy="1349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39752" y="1772816"/>
            <a:ext cx="4808711" cy="437042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Армейские будни детской школьной организации «Улыбка» </a:t>
            </a:r>
          </a:p>
          <a:p>
            <a:pPr algn="ctr"/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МОУ </a:t>
            </a:r>
          </a:p>
          <a:p>
            <a:pPr algn="ctr"/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«</a:t>
            </a:r>
            <a:r>
              <a:rPr lang="ru-RU" sz="320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Килачёвская</a:t>
            </a: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СОШ»</a:t>
            </a:r>
          </a:p>
          <a:p>
            <a:pPr algn="ctr"/>
            <a:r>
              <a:rPr lang="ru-RU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Отчёт по проведению месячника, посвящённого </a:t>
            </a:r>
          </a:p>
          <a:p>
            <a:pPr algn="ctr"/>
            <a:r>
              <a:rPr lang="ru-RU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Дню защитников Отечества</a:t>
            </a:r>
            <a:endParaRPr lang="ru-RU" dirty="0">
              <a:ln w="3175"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101600">
                  <a:srgbClr val="FFFF00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673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алина\Desktop\1626135300_45-kartinkin-com-p-armeiskii-fon-krasivo-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04664"/>
            <a:ext cx="8280920" cy="59046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46" y="5157192"/>
            <a:ext cx="1085242" cy="1082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23628" y="548680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Интеллектуально – творческие мероприятия: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35813" y="1053049"/>
            <a:ext cx="2556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rgbClr val="FF0000"/>
                </a:solidFill>
                <a:latin typeface="Arial Black" panose="020B0A04020102020204" pitchFamily="34" charset="0"/>
              </a:rPr>
              <a:t>Книжная выставка «Воинской славе, доблести и чести!»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56064" y="1052736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000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/>
                <a:cs typeface="Times New Roman"/>
              </a:rPr>
              <a:t>Обновление </a:t>
            </a:r>
            <a:r>
              <a:rPr lang="ru-RU" sz="1000" dirty="0">
                <a:solidFill>
                  <a:srgbClr val="FF0000"/>
                </a:solidFill>
                <a:latin typeface="Arial Black" panose="020B0A04020102020204" pitchFamily="34" charset="0"/>
                <a:ea typeface="Calibri"/>
                <a:cs typeface="Times New Roman"/>
              </a:rPr>
              <a:t>музейной экспозиции  </a:t>
            </a:r>
          </a:p>
          <a:p>
            <a:pPr algn="ctr"/>
            <a:r>
              <a:rPr lang="ru-RU" sz="1000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/>
                <a:cs typeface="Times New Roman"/>
              </a:rPr>
              <a:t>«</a:t>
            </a:r>
            <a:r>
              <a:rPr lang="ru-RU" sz="1000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/>
                <a:cs typeface="Times New Roman"/>
              </a:rPr>
              <a:t>На передовом рубеже</a:t>
            </a:r>
            <a:r>
              <a:rPr lang="ru-RU" sz="1000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/>
                <a:cs typeface="Times New Roman"/>
              </a:rPr>
              <a:t>»</a:t>
            </a:r>
            <a:endParaRPr lang="ru-RU" sz="1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8760" y="3914139"/>
            <a:ext cx="35801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Участие в митинге, посвящённому прощанию с земляком, участником СВО, погибшем Алексеем Мезенцевым</a:t>
            </a:r>
            <a:endParaRPr lang="ru-RU" sz="1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16116" y="3719572"/>
            <a:ext cx="2160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«Битва за Сталинград»</a:t>
            </a:r>
            <a:endParaRPr lang="ru-RU" sz="1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099" name="Picture 3" descr="C:\Users\галина\Desktop\отчёт\10e57890-6d2c-4207-b692-98b50dedebf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492" y="1556792"/>
            <a:ext cx="1182007" cy="1576009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64088" y="5839249"/>
            <a:ext cx="3132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0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ru-RU" sz="1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        Участвовало – 122 учащихся</a:t>
            </a:r>
            <a:endParaRPr lang="ru-RU" sz="1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03740" y="3355713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На стенде</a:t>
            </a:r>
            <a:r>
              <a:rPr lang="ru-RU" sz="1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1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можно увидеть выставку, рассказывающую </a:t>
            </a:r>
            <a:r>
              <a:rPr lang="ru-RU" sz="1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о земляках, участниках СВО</a:t>
            </a:r>
            <a:endParaRPr lang="ru-RU" sz="1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5466" y="3217711"/>
            <a:ext cx="2887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В библиотеке, на книжной выставке ребята познакомились с произведениями о героях Отечества для самостоятельного чтения.</a:t>
            </a:r>
            <a:endParaRPr lang="ru-RU" sz="1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4100" name="Picture 4" descr="C:\Users\галина\Desktop\отчёт\5064d32f-f87d-4182-9abb-cc64dbeda6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80" y="1964016"/>
            <a:ext cx="1558379" cy="1168785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ru\Desktop\фот\photo1677490958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24"/>
          <a:stretch/>
        </p:blipFill>
        <p:spPr bwMode="auto">
          <a:xfrm>
            <a:off x="4753443" y="1476709"/>
            <a:ext cx="3080719" cy="1679971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7" r="24097" b="10176"/>
          <a:stretch/>
        </p:blipFill>
        <p:spPr bwMode="auto">
          <a:xfrm>
            <a:off x="1533113" y="4562095"/>
            <a:ext cx="2680370" cy="1522882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090" y="4004048"/>
            <a:ext cx="2628292" cy="1478415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004048" y="5528027"/>
            <a:ext cx="34923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Так называлась серия мероприятий, посвящённых этому крупнейшему сражению ВОВ.</a:t>
            </a:r>
            <a:endParaRPr lang="ru-RU" sz="1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460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алина\Desktop\1626135300_45-kartinkin-com-p-armeiskii-fon-krasivo-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04664"/>
            <a:ext cx="8280920" cy="59046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377711"/>
            <a:ext cx="864096" cy="861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9632" y="602870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Интеллектуально – творческие мероприятия: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88746" y="945330"/>
            <a:ext cx="2959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/>
              </a:rPr>
              <a:t>Подарки семьям участников СВО от </a:t>
            </a:r>
            <a:r>
              <a:rPr lang="ru-RU" sz="1000" dirty="0" err="1" smtClean="0">
                <a:solidFill>
                  <a:srgbClr val="FF0000"/>
                </a:solidFill>
                <a:latin typeface="Arial Black" panose="020B0A04020102020204" pitchFamily="34" charset="0"/>
                <a:cs typeface="Times New Roman"/>
              </a:rPr>
              <a:t>Килачёвской</a:t>
            </a:r>
            <a:r>
              <a:rPr lang="ru-RU" sz="1000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/>
              </a:rPr>
              <a:t> школы</a:t>
            </a:r>
            <a:endParaRPr lang="ru-RU" sz="1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47114" y="959871"/>
            <a:ext cx="42011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000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/>
                <a:cs typeface="Times New Roman"/>
              </a:rPr>
              <a:t>«День вывода войск из Афганистана» </a:t>
            </a:r>
            <a:endParaRPr lang="ru-RU" sz="1000" dirty="0">
              <a:solidFill>
                <a:srgbClr val="FF0000"/>
              </a:solidFill>
              <a:latin typeface="Arial Black" panose="020B0A04020102020204" pitchFamily="34" charset="0"/>
              <a:ea typeface="Calibri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15911" y="3989939"/>
            <a:ext cx="23762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000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/>
                <a:cs typeface="Times New Roman"/>
              </a:rPr>
              <a:t>Смотр строя и песни</a:t>
            </a:r>
            <a:endParaRPr lang="ru-RU" sz="1000" dirty="0">
              <a:solidFill>
                <a:srgbClr val="FF0000"/>
              </a:solidFill>
              <a:latin typeface="Arial Black" panose="020B0A04020102020204" pitchFamily="34" charset="0"/>
              <a:ea typeface="Calibri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77073" y="3111325"/>
            <a:ext cx="3012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000" dirty="0">
                <a:solidFill>
                  <a:srgbClr val="FF0000"/>
                </a:solidFill>
                <a:latin typeface="Arial Black" panose="020B0A04020102020204" pitchFamily="34" charset="0"/>
                <a:ea typeface="Calibri"/>
                <a:cs typeface="Times New Roman"/>
              </a:rPr>
              <a:t>Видеопоздравление от </a:t>
            </a:r>
            <a:r>
              <a:rPr lang="ru-RU" sz="1000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/>
                <a:cs typeface="Times New Roman"/>
              </a:rPr>
              <a:t>школьного медиаканала «Калач </a:t>
            </a:r>
            <a:r>
              <a:rPr lang="ru-RU" sz="1000" dirty="0">
                <a:solidFill>
                  <a:srgbClr val="FF0000"/>
                </a:solidFill>
                <a:latin typeface="Arial Black" panose="020B0A04020102020204" pitchFamily="34" charset="0"/>
                <a:ea typeface="Calibri"/>
                <a:cs typeface="Times New Roman"/>
              </a:rPr>
              <a:t>Т</a:t>
            </a:r>
            <a:r>
              <a:rPr lang="ru-RU" sz="1000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/>
                <a:cs typeface="Times New Roman"/>
              </a:rPr>
              <a:t>В»</a:t>
            </a:r>
            <a:endParaRPr lang="ru-RU" sz="1000" dirty="0">
              <a:solidFill>
                <a:srgbClr val="FF0000"/>
              </a:solidFill>
              <a:latin typeface="Arial Black" panose="020B0A04020102020204" pitchFamily="34" charset="0"/>
              <a:ea typeface="Calibri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0032" y="5725484"/>
            <a:ext cx="38884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002060"/>
                </a:solidFill>
                <a:latin typeface="Arial Black" pitchFamily="34" charset="0"/>
              </a:rPr>
              <a:t>Ссылка на видео -</a:t>
            </a:r>
            <a:r>
              <a:rPr lang="en-US" sz="1000" dirty="0">
                <a:solidFill>
                  <a:srgbClr val="0070C0"/>
                </a:solidFill>
                <a:latin typeface="Arial Black" pitchFamily="34" charset="0"/>
              </a:rPr>
              <a:t>https://</a:t>
            </a:r>
            <a:r>
              <a:rPr lang="en-US" sz="1000" dirty="0" smtClean="0">
                <a:solidFill>
                  <a:srgbClr val="0070C0"/>
                </a:solidFill>
                <a:latin typeface="Arial Black" pitchFamily="34" charset="0"/>
              </a:rPr>
              <a:t>vk.com/public173287510?w=wall-173287510_339</a:t>
            </a:r>
            <a:r>
              <a:rPr lang="ru-RU" sz="1000" dirty="0" smtClean="0">
                <a:solidFill>
                  <a:srgbClr val="0070C0"/>
                </a:solidFill>
                <a:latin typeface="Arial Black" pitchFamily="34" charset="0"/>
              </a:rPr>
              <a:t>2 </a:t>
            </a:r>
            <a:r>
              <a:rPr lang="ru-RU" sz="1000" dirty="0" smtClean="0">
                <a:solidFill>
                  <a:srgbClr val="0070C0"/>
                </a:solidFill>
                <a:latin typeface="Arial Black" pitchFamily="34" charset="0"/>
              </a:rPr>
              <a:t>  </a:t>
            </a:r>
            <a:endParaRPr lang="ru-RU" sz="1000" dirty="0" smtClean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91680" y="5773194"/>
            <a:ext cx="2362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0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r>
              <a:rPr lang="ru-RU" sz="1000" dirty="0" smtClean="0">
                <a:solidFill>
                  <a:srgbClr val="FF0000"/>
                </a:solidFill>
                <a:latin typeface="Arial Black" pitchFamily="34" charset="0"/>
              </a:rPr>
              <a:t>Участвовало – </a:t>
            </a:r>
            <a:r>
              <a:rPr lang="ru-RU" sz="1000" dirty="0" smtClean="0">
                <a:solidFill>
                  <a:srgbClr val="FF0000"/>
                </a:solidFill>
                <a:latin typeface="Arial Black" pitchFamily="34" charset="0"/>
              </a:rPr>
              <a:t>314</a:t>
            </a:r>
            <a:r>
              <a:rPr lang="ru-RU" sz="10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1000" dirty="0" smtClean="0">
                <a:solidFill>
                  <a:srgbClr val="FF0000"/>
                </a:solidFill>
                <a:latin typeface="Arial Black" pitchFamily="34" charset="0"/>
              </a:rPr>
              <a:t>учащихся</a:t>
            </a:r>
            <a:endParaRPr lang="ru-RU" sz="1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66190" y="5219196"/>
            <a:ext cx="36748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err="1" smtClean="0">
                <a:solidFill>
                  <a:srgbClr val="002060"/>
                </a:solidFill>
                <a:latin typeface="Arial Black" pitchFamily="34" charset="0"/>
              </a:rPr>
              <a:t>Юнкоры</a:t>
            </a:r>
            <a:r>
              <a:rPr lang="ru-RU" sz="1000" dirty="0" smtClean="0">
                <a:solidFill>
                  <a:srgbClr val="002060"/>
                </a:solidFill>
                <a:latin typeface="Arial Black" pitchFamily="34" charset="0"/>
              </a:rPr>
              <a:t> школьного медиаканала «Калач ТВ» поздравили сильную половину человечества с праздником.</a:t>
            </a:r>
            <a:endParaRPr lang="ru-RU" sz="1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9" r="28237" b="5505"/>
          <a:stretch/>
        </p:blipFill>
        <p:spPr bwMode="auto">
          <a:xfrm>
            <a:off x="1503280" y="1345440"/>
            <a:ext cx="2130427" cy="2565191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38395" r="29590" b="21983"/>
          <a:stretch/>
        </p:blipFill>
        <p:spPr bwMode="auto">
          <a:xfrm>
            <a:off x="5286513" y="3556860"/>
            <a:ext cx="2853095" cy="1528901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029" y="4297998"/>
            <a:ext cx="2739478" cy="1540956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1" r="28728"/>
          <a:stretch/>
        </p:blipFill>
        <p:spPr bwMode="auto">
          <a:xfrm>
            <a:off x="4362914" y="1217815"/>
            <a:ext cx="1340137" cy="1779137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4" r="18925"/>
          <a:stretch/>
        </p:blipFill>
        <p:spPr bwMode="auto">
          <a:xfrm>
            <a:off x="6077602" y="1217815"/>
            <a:ext cx="1871134" cy="1693455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460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алина\Desktop\1626135300_45-kartinkin-com-p-armeiskii-fon-krasivo-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04664"/>
            <a:ext cx="8280920" cy="59046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46" y="5157192"/>
            <a:ext cx="1085242" cy="1082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1680" y="908720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«День Защитника Отечества»</a:t>
            </a:r>
            <a:endParaRPr lang="ru-RU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07904" y="5276003"/>
            <a:ext cx="22322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FF0000"/>
                </a:solidFill>
                <a:latin typeface="Arial Black" pitchFamily="34" charset="0"/>
              </a:rPr>
              <a:t>Участвовало – 56 учащихся</a:t>
            </a:r>
            <a:endParaRPr lang="ru-RU" sz="1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95836" y="1415698"/>
            <a:ext cx="2952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FF0000"/>
                </a:solidFill>
                <a:latin typeface="Arial Black" pitchFamily="34" charset="0"/>
              </a:rPr>
              <a:t>Экскурсии</a:t>
            </a:r>
            <a:endParaRPr lang="ru-RU" sz="1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5656" y="548680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Интеллектуально – творческие мероприятия:</a:t>
            </a:r>
            <a:endParaRPr lang="ru-RU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9552" y="1701579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rgbClr val="002060"/>
                </a:solidFill>
                <a:latin typeface="Arial Black" pitchFamily="34" charset="0"/>
              </a:rPr>
              <a:t>В феврале учащиеся </a:t>
            </a:r>
            <a:r>
              <a:rPr lang="ru-RU" sz="1000" b="1" dirty="0" err="1" smtClean="0">
                <a:solidFill>
                  <a:srgbClr val="002060"/>
                </a:solidFill>
                <a:latin typeface="Arial Black" pitchFamily="34" charset="0"/>
              </a:rPr>
              <a:t>Килачевской</a:t>
            </a:r>
            <a:r>
              <a:rPr lang="ru-RU" sz="1000" b="1" dirty="0" smtClean="0">
                <a:solidFill>
                  <a:srgbClr val="002060"/>
                </a:solidFill>
                <a:latin typeface="Arial Black" pitchFamily="34" charset="0"/>
              </a:rPr>
              <a:t> школы посетили Культурный центр имени дважды Героя Советского Союза </a:t>
            </a:r>
            <a:r>
              <a:rPr lang="ru-RU" sz="1000" b="1" dirty="0" err="1" smtClean="0">
                <a:solidFill>
                  <a:srgbClr val="002060"/>
                </a:solidFill>
                <a:latin typeface="Arial Black" pitchFamily="34" charset="0"/>
              </a:rPr>
              <a:t>Г.А.Речкалова</a:t>
            </a:r>
            <a:endParaRPr lang="ru-RU" sz="10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t="13811" r="14500" b="6686"/>
          <a:stretch/>
        </p:blipFill>
        <p:spPr bwMode="auto">
          <a:xfrm>
            <a:off x="840656" y="2355532"/>
            <a:ext cx="3875360" cy="2418199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6" t="20181" r="52616" b="28883"/>
          <a:stretch/>
        </p:blipFill>
        <p:spPr bwMode="auto">
          <a:xfrm>
            <a:off x="4932040" y="2260104"/>
            <a:ext cx="3486714" cy="2609056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068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алина\Desktop\1626135300_45-kartinkin-com-p-armeiskii-fon-krasivo-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04664"/>
            <a:ext cx="8280920" cy="59046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46" y="5157192"/>
            <a:ext cx="1085242" cy="1082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1680" y="908720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«День Защитника Отечества»</a:t>
            </a:r>
            <a:endParaRPr lang="ru-RU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11860" y="3963253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FF0000"/>
                </a:solidFill>
                <a:latin typeface="Arial Black" pitchFamily="34" charset="0"/>
              </a:rPr>
              <a:t>Поздравительные коллажи и </a:t>
            </a:r>
            <a:r>
              <a:rPr lang="ru-RU" sz="1000" dirty="0" err="1" smtClean="0">
                <a:solidFill>
                  <a:srgbClr val="FF0000"/>
                </a:solidFill>
                <a:latin typeface="Arial Black" pitchFamily="34" charset="0"/>
              </a:rPr>
              <a:t>видеопоздравления</a:t>
            </a:r>
            <a:endParaRPr lang="ru-RU" sz="1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8516" y="1301469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err="1" smtClean="0">
                <a:solidFill>
                  <a:srgbClr val="FF0000"/>
                </a:solidFill>
                <a:latin typeface="Arial Black" pitchFamily="34" charset="0"/>
              </a:rPr>
              <a:t>Киноуроки</a:t>
            </a:r>
            <a:r>
              <a:rPr lang="ru-RU" sz="10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1000" dirty="0" smtClean="0">
                <a:solidFill>
                  <a:srgbClr val="FF0000"/>
                </a:solidFill>
                <a:latin typeface="Arial Black" pitchFamily="34" charset="0"/>
              </a:rPr>
              <a:t>ко Дню Защитника Отечества</a:t>
            </a:r>
            <a:endParaRPr lang="ru-RU" sz="1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5656" y="548680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Интеллектуально – творческие мероприятия:</a:t>
            </a:r>
            <a:endParaRPr lang="ru-RU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9552" y="1701579"/>
            <a:ext cx="80648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rgbClr val="002060"/>
                </a:solidFill>
                <a:latin typeface="Arial Black" pitchFamily="34" charset="0"/>
              </a:rPr>
              <a:t>В феврале учащиеся просмотрели ряд фильмов, посвящённых настоящим героям. Также ребята приняли участие в КВЕСТ игре онлайн, приуроченной к одному из самых крупнейших сражений Второй Мировой войны – Сталинградской битвы</a:t>
            </a:r>
            <a:endParaRPr lang="ru-RU" sz="10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05" y="2255577"/>
            <a:ext cx="2755656" cy="1550056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545" y="2232361"/>
            <a:ext cx="2838200" cy="1596488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424823"/>
            <a:ext cx="2479024" cy="1394451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28851" r="38334" b="10494"/>
          <a:stretch/>
        </p:blipFill>
        <p:spPr bwMode="auto">
          <a:xfrm>
            <a:off x="6484003" y="4085125"/>
            <a:ext cx="2088232" cy="2053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5" t="38973" r="38895" b="29816"/>
          <a:stretch/>
        </p:blipFill>
        <p:spPr bwMode="auto">
          <a:xfrm>
            <a:off x="4067944" y="4489346"/>
            <a:ext cx="2328333" cy="1244765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460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алина\Desktop\1626135300_45-kartinkin-com-p-armeiskii-fon-krasivo-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8245" y="451408"/>
            <a:ext cx="8280920" cy="59046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45" y="4393098"/>
            <a:ext cx="1851507" cy="1846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6815" y="548680"/>
            <a:ext cx="6470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Спортивно-оздоровительные мероприятия: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1760" y="953195"/>
            <a:ext cx="40324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000" dirty="0" smtClean="0">
                <a:solidFill>
                  <a:srgbClr val="FF0000"/>
                </a:solidFill>
                <a:latin typeface="Arial Black" pitchFamily="34" charset="0"/>
              </a:rPr>
              <a:t>Военно-спортивная игра «Зарница»</a:t>
            </a:r>
            <a:endParaRPr lang="ru-RU" sz="1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80927" y="5902540"/>
            <a:ext cx="22417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000" dirty="0" smtClean="0">
                <a:solidFill>
                  <a:srgbClr val="FF0000"/>
                </a:solidFill>
                <a:latin typeface="Arial Black" pitchFamily="34" charset="0"/>
              </a:rPr>
              <a:t>Участвовало – </a:t>
            </a:r>
            <a:r>
              <a:rPr lang="ru-RU" sz="1000" dirty="0" smtClean="0">
                <a:solidFill>
                  <a:srgbClr val="FF0000"/>
                </a:solidFill>
                <a:latin typeface="Arial Black" pitchFamily="34" charset="0"/>
              </a:rPr>
              <a:t>134</a:t>
            </a:r>
            <a:r>
              <a:rPr lang="ru-RU" sz="10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1000" dirty="0" smtClean="0">
                <a:solidFill>
                  <a:srgbClr val="FF0000"/>
                </a:solidFill>
                <a:latin typeface="Arial Black" pitchFamily="34" charset="0"/>
              </a:rPr>
              <a:t>учащихся</a:t>
            </a:r>
            <a:endParaRPr lang="ru-RU" sz="1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337" y="1092660"/>
            <a:ext cx="3312368" cy="2723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063233"/>
            <a:ext cx="4608512" cy="275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35696" y="3501008"/>
            <a:ext cx="62646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000" b="1" dirty="0" smtClean="0">
                <a:solidFill>
                  <a:srgbClr val="002060"/>
                </a:solidFill>
                <a:latin typeface="Arial Black" pitchFamily="34" charset="0"/>
              </a:rPr>
              <a:t>Накануне Дня Защитника Отечества прошла военно-спортивная игра «Зарница». В ней приняли участие учащиеся с 5 по 11 класс. Ребята проходили различные испытания:</a:t>
            </a:r>
          </a:p>
          <a:p>
            <a:pPr marL="171450" lvl="0" indent="-171450">
              <a:buFontTx/>
              <a:buChar char="-"/>
            </a:pPr>
            <a:r>
              <a:rPr lang="ru-RU" sz="1000" b="1" dirty="0" smtClean="0">
                <a:solidFill>
                  <a:srgbClr val="002060"/>
                </a:solidFill>
                <a:latin typeface="Arial Black" pitchFamily="34" charset="0"/>
              </a:rPr>
              <a:t>Стрельба в электронном тире;</a:t>
            </a:r>
          </a:p>
          <a:p>
            <a:pPr marL="171450" lvl="0" indent="-171450">
              <a:buFontTx/>
              <a:buChar char="-"/>
            </a:pPr>
            <a:r>
              <a:rPr lang="ru-RU" sz="1000" b="1" dirty="0" smtClean="0">
                <a:solidFill>
                  <a:srgbClr val="002060"/>
                </a:solidFill>
                <a:latin typeface="Arial Black" pitchFamily="34" charset="0"/>
              </a:rPr>
              <a:t>ОЗК</a:t>
            </a:r>
          </a:p>
          <a:p>
            <a:pPr marL="171450" lvl="0" indent="-171450">
              <a:buFontTx/>
              <a:buChar char="-"/>
            </a:pPr>
            <a:r>
              <a:rPr lang="ru-RU" sz="1000" b="1" dirty="0" smtClean="0">
                <a:solidFill>
                  <a:srgbClr val="002060"/>
                </a:solidFill>
                <a:latin typeface="Arial Black" pitchFamily="34" charset="0"/>
              </a:rPr>
              <a:t>Сборка разборка автомата</a:t>
            </a:r>
          </a:p>
          <a:p>
            <a:pPr marL="171450" lvl="0" indent="-171450">
              <a:buFontTx/>
              <a:buChar char="-"/>
            </a:pPr>
            <a:r>
              <a:rPr lang="ru-RU" sz="1000" b="1" dirty="0" smtClean="0">
                <a:solidFill>
                  <a:srgbClr val="002060"/>
                </a:solidFill>
                <a:latin typeface="Arial Black" pitchFamily="34" charset="0"/>
              </a:rPr>
              <a:t>Метание гранаты и многое другое.</a:t>
            </a:r>
            <a:endParaRPr lang="ru-RU" sz="10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2" t="53325" r="58566" b="31067"/>
          <a:stretch/>
        </p:blipFill>
        <p:spPr bwMode="auto">
          <a:xfrm>
            <a:off x="4870299" y="4138942"/>
            <a:ext cx="3475458" cy="1886708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3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алина\Desktop\1626135300_45-kartinkin-com-p-armeiskii-fon-krasivo-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8245" y="451408"/>
            <a:ext cx="8280920" cy="59046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45" y="4393098"/>
            <a:ext cx="1851507" cy="1846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6815" y="548680"/>
            <a:ext cx="6470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Спортивно-оздоровительные мероприятия: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1760" y="953195"/>
            <a:ext cx="40324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FF0000"/>
                </a:solidFill>
                <a:latin typeface="Arial Black" pitchFamily="34" charset="0"/>
              </a:rPr>
              <a:t>Общешкольная лыжная эстафета</a:t>
            </a:r>
            <a:endParaRPr lang="ru-RU" sz="1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69556" y="1324241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002060"/>
                </a:solidFill>
                <a:latin typeface="Arial Black" panose="020B0A04020102020204" pitchFamily="34" charset="0"/>
              </a:rPr>
              <a:t>Л</a:t>
            </a:r>
            <a:r>
              <a:rPr lang="ru-RU" sz="1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ыжная эстафете, посвящённая Дню Защитников Отечества.</a:t>
            </a:r>
          </a:p>
          <a:p>
            <a:r>
              <a:rPr lang="ru-RU" sz="1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В этом мероприятии приняли участие ребята </a:t>
            </a:r>
            <a:r>
              <a:rPr lang="ru-RU" sz="1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1-4 </a:t>
            </a:r>
            <a:r>
              <a:rPr lang="ru-RU" sz="1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классов</a:t>
            </a:r>
            <a:r>
              <a:rPr lang="ru-RU" sz="1000" dirty="0" smtClean="0">
                <a:solidFill>
                  <a:prstClr val="black"/>
                </a:solidFill>
              </a:rPr>
              <a:t>. </a:t>
            </a:r>
            <a:endParaRPr lang="ru-RU" sz="10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7704" y="5902541"/>
            <a:ext cx="22417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FF0000"/>
                </a:solidFill>
                <a:latin typeface="Arial Black" pitchFamily="34" charset="0"/>
              </a:rPr>
              <a:t>Участвовало – 96 учащихся</a:t>
            </a:r>
            <a:endParaRPr lang="ru-RU" sz="1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0242" name="Picture 2" descr="C:\Users\ru\Desktop\фот\WhatsApp Image 2023-02-13 at 12.08.20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60" b="25007"/>
          <a:stretch/>
        </p:blipFill>
        <p:spPr bwMode="auto">
          <a:xfrm>
            <a:off x="827584" y="1328735"/>
            <a:ext cx="3958781" cy="2588143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ru\Desktop\фот\WhatsApp Image 2023-02-13 at 12.08.18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65" b="16698"/>
          <a:stretch/>
        </p:blipFill>
        <p:spPr bwMode="auto">
          <a:xfrm>
            <a:off x="5724128" y="2217978"/>
            <a:ext cx="2366740" cy="169890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ru\Desktop\фот\WhatsApp Image 2023-02-13 at 12.08.16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4"/>
          <a:stretch/>
        </p:blipFill>
        <p:spPr bwMode="auto">
          <a:xfrm>
            <a:off x="4225540" y="4133788"/>
            <a:ext cx="2111896" cy="1891863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260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алина\Desktop\1626135300_45-kartinkin-com-p-armeiskii-fon-krasivo-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8245" y="451408"/>
            <a:ext cx="8280920" cy="59046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45" y="4393098"/>
            <a:ext cx="1851507" cy="1846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6815" y="548680"/>
            <a:ext cx="6470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Спортивно-оздоровительные мероприятия: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1760" y="1081921"/>
            <a:ext cx="40324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FF0000"/>
                </a:solidFill>
                <a:latin typeface="Arial Black" pitchFamily="34" charset="0"/>
              </a:rPr>
              <a:t>«Лыжня России – 2023»</a:t>
            </a:r>
            <a:endParaRPr lang="ru-RU" sz="1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69327" y="1699447"/>
            <a:ext cx="35188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Учащиеся </a:t>
            </a:r>
            <a:r>
              <a:rPr lang="ru-RU" sz="10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Килачёвской</a:t>
            </a:r>
            <a:r>
              <a:rPr lang="ru-RU" sz="1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школы приняли участие в лыжном первенстве учащихся </a:t>
            </a:r>
            <a:r>
              <a:rPr lang="ru-RU" sz="10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Ирбитского</a:t>
            </a:r>
            <a:r>
              <a:rPr lang="ru-RU" sz="1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МО «Лыжня России – 2023»</a:t>
            </a:r>
            <a:endParaRPr lang="ru-RU" sz="10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7704" y="5902541"/>
            <a:ext cx="22417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FF0000"/>
                </a:solidFill>
                <a:latin typeface="Arial Black" pitchFamily="34" charset="0"/>
              </a:rPr>
              <a:t>Участвовало – </a:t>
            </a:r>
            <a:r>
              <a:rPr lang="ru-RU" sz="1000" dirty="0" smtClean="0">
                <a:solidFill>
                  <a:srgbClr val="FF0000"/>
                </a:solidFill>
                <a:latin typeface="Arial Black" pitchFamily="34" charset="0"/>
              </a:rPr>
              <a:t>25 </a:t>
            </a:r>
            <a:r>
              <a:rPr lang="ru-RU" sz="1000" dirty="0" smtClean="0">
                <a:solidFill>
                  <a:srgbClr val="FF0000"/>
                </a:solidFill>
                <a:latin typeface="Arial Black" pitchFamily="34" charset="0"/>
              </a:rPr>
              <a:t>учащихся</a:t>
            </a:r>
            <a:endParaRPr lang="ru-RU" sz="1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95" y="1700808"/>
            <a:ext cx="3743061" cy="2105472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2" b="13059"/>
          <a:stretch/>
        </p:blipFill>
        <p:spPr bwMode="auto">
          <a:xfrm>
            <a:off x="4947292" y="3071032"/>
            <a:ext cx="3363395" cy="2942622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425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алина\Desktop\1626135300_45-kartinkin-com-p-armeiskii-fon-krasivo-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8245" y="404664"/>
            <a:ext cx="8280920" cy="59046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45" y="5157192"/>
            <a:ext cx="1085241" cy="1082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00811" y="692696"/>
            <a:ext cx="6542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Эстафета патриотических дел: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043608" y="1131046"/>
            <a:ext cx="2088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Акция «Письмо солдату»</a:t>
            </a:r>
            <a:endParaRPr lang="ru-RU" sz="1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3079" name="Picture 7" descr="C:\Users\галина\Desktop\отчёт\6c1ea5d3-594a-448f-a2aa-7564264dfb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252" y="1317854"/>
            <a:ext cx="1512168" cy="2016224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32240" y="1071633"/>
            <a:ext cx="17281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Уборка у обелиска</a:t>
            </a:r>
            <a:endParaRPr lang="ru-RU" sz="1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85266" y="1142967"/>
            <a:ext cx="2160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ru-RU" sz="1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0152" y="3648781"/>
            <a:ext cx="2664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ru-RU" sz="1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98693" y="3580655"/>
            <a:ext cx="4536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000" b="1" dirty="0">
                <a:solidFill>
                  <a:srgbClr val="002060"/>
                </a:solidFill>
                <a:latin typeface="Arial Black" pitchFamily="34" charset="0"/>
              </a:rPr>
              <a:t>В начале февраля учащиеся </a:t>
            </a:r>
            <a:r>
              <a:rPr lang="ru-RU" sz="1000" b="1" dirty="0" err="1">
                <a:solidFill>
                  <a:srgbClr val="002060"/>
                </a:solidFill>
                <a:latin typeface="Arial Black" pitchFamily="34" charset="0"/>
              </a:rPr>
              <a:t>Килачёвской</a:t>
            </a:r>
            <a:r>
              <a:rPr lang="ru-RU" sz="1000" b="1" dirty="0">
                <a:solidFill>
                  <a:srgbClr val="002060"/>
                </a:solidFill>
                <a:latin typeface="Arial Black" pitchFamily="34" charset="0"/>
              </a:rPr>
              <a:t>, </a:t>
            </a:r>
            <a:r>
              <a:rPr lang="ru-RU" sz="1000" b="1" dirty="0" err="1">
                <a:solidFill>
                  <a:srgbClr val="002060"/>
                </a:solidFill>
                <a:latin typeface="Arial Black" pitchFamily="34" charset="0"/>
              </a:rPr>
              <a:t>Чернорицкой</a:t>
            </a:r>
            <a:r>
              <a:rPr lang="ru-RU" sz="1000" b="1" dirty="0">
                <a:solidFill>
                  <a:srgbClr val="002060"/>
                </a:solidFill>
                <a:latin typeface="Arial Black" pitchFamily="34" charset="0"/>
              </a:rPr>
              <a:t> и </a:t>
            </a:r>
            <a:r>
              <a:rPr lang="ru-RU" sz="1000" b="1" dirty="0" err="1">
                <a:solidFill>
                  <a:srgbClr val="002060"/>
                </a:solidFill>
                <a:latin typeface="Arial Black" pitchFamily="34" charset="0"/>
              </a:rPr>
              <a:t>Белослудской</a:t>
            </a:r>
            <a:r>
              <a:rPr lang="ru-RU" sz="1000" b="1" dirty="0">
                <a:solidFill>
                  <a:srgbClr val="002060"/>
                </a:solidFill>
                <a:latin typeface="Arial Black" pitchFamily="34" charset="0"/>
              </a:rPr>
              <a:t> школы приняли участие в акции «Письмо солдату». Ребята написали более 100 писем участникам СВО, в которых выразили свою благодарность, а также поздравили с Днём Защитника Отечества. Все письма были отправлены. </a:t>
            </a:r>
            <a:endParaRPr lang="ru-RU" sz="10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lvl="0"/>
            <a:r>
              <a:rPr lang="ru-RU" sz="1000" b="1" dirty="0" smtClean="0">
                <a:solidFill>
                  <a:srgbClr val="002060"/>
                </a:solidFill>
                <a:latin typeface="Arial Black" pitchFamily="34" charset="0"/>
              </a:rPr>
              <a:t>Активисты-волонтёры навели порядок на территории обелиска.</a:t>
            </a:r>
            <a:endParaRPr lang="ru-RU" sz="1000" b="1" dirty="0">
              <a:solidFill>
                <a:srgbClr val="002060"/>
              </a:solidFill>
              <a:latin typeface="Arial Black" pitchFamily="34" charset="0"/>
            </a:endParaRPr>
          </a:p>
          <a:p>
            <a:pPr lvl="0"/>
            <a:r>
              <a:rPr lang="ru-RU" sz="1000" dirty="0" smtClean="0">
                <a:solidFill>
                  <a:srgbClr val="FF0000"/>
                </a:solidFill>
                <a:latin typeface="Arial Black" pitchFamily="34" charset="0"/>
              </a:rPr>
              <a:t>Участвовало </a:t>
            </a:r>
            <a:r>
              <a:rPr lang="ru-RU" sz="1000" dirty="0" smtClean="0">
                <a:solidFill>
                  <a:srgbClr val="FF0000"/>
                </a:solidFill>
                <a:latin typeface="Arial Black" pitchFamily="34" charset="0"/>
              </a:rPr>
              <a:t>– </a:t>
            </a:r>
            <a:r>
              <a:rPr lang="ru-RU" sz="1000" dirty="0" smtClean="0">
                <a:solidFill>
                  <a:srgbClr val="FF0000"/>
                </a:solidFill>
                <a:latin typeface="Arial Black" pitchFamily="34" charset="0"/>
              </a:rPr>
              <a:t>154 </a:t>
            </a:r>
            <a:r>
              <a:rPr lang="ru-RU" sz="1000" dirty="0" smtClean="0">
                <a:solidFill>
                  <a:srgbClr val="FF0000"/>
                </a:solidFill>
                <a:latin typeface="Arial Black" pitchFamily="34" charset="0"/>
              </a:rPr>
              <a:t>учащихся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45" y="1205570"/>
            <a:ext cx="3370133" cy="245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847" y="1219937"/>
            <a:ext cx="3244405" cy="2439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22" y="3334078"/>
            <a:ext cx="327977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03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алина\Desktop\1626135300_45-kartinkin-com-p-armeiskii-fon-krasivo-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3728" y="371700"/>
            <a:ext cx="8280920" cy="59046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45" y="4393098"/>
            <a:ext cx="1851507" cy="1846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87724" y="548680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Внутриклассные</a:t>
            </a:r>
            <a:r>
              <a:rPr lang="ru-RU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мероприятия: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616" y="1196752"/>
            <a:ext cx="33123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rgbClr val="FF0000"/>
                </a:solidFill>
                <a:latin typeface="Arial Black" panose="020B0A04020102020204" pitchFamily="34" charset="0"/>
              </a:rPr>
              <a:t>Торжественные поздравления мальчиков, будущих </a:t>
            </a:r>
            <a:r>
              <a:rPr lang="ru-RU" sz="1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защитников </a:t>
            </a:r>
            <a:r>
              <a:rPr lang="ru-RU" sz="1000" dirty="0">
                <a:solidFill>
                  <a:srgbClr val="FF0000"/>
                </a:solidFill>
                <a:latin typeface="Arial Black" panose="020B0A04020102020204" pitchFamily="34" charset="0"/>
              </a:rPr>
              <a:t>Отечества, с праздничным </a:t>
            </a:r>
            <a:r>
              <a:rPr lang="ru-RU" sz="1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чаепитием.</a:t>
            </a:r>
            <a:endParaRPr lang="ru-RU" sz="1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4088" y="1209692"/>
            <a:ext cx="24122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</a:t>
            </a:r>
            <a:r>
              <a:rPr lang="ru-RU" sz="1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раздничные посты </a:t>
            </a:r>
            <a:r>
              <a:rPr lang="ru-RU" sz="1000" dirty="0">
                <a:solidFill>
                  <a:srgbClr val="FF0000"/>
                </a:solidFill>
                <a:latin typeface="Arial Black" panose="020B0A04020102020204" pitchFamily="34" charset="0"/>
              </a:rPr>
              <a:t>«Защитникам Отечества </a:t>
            </a:r>
          </a:p>
          <a:p>
            <a:pPr algn="ctr"/>
            <a:r>
              <a:rPr lang="ru-RU" sz="1000" dirty="0">
                <a:solidFill>
                  <a:srgbClr val="FF0000"/>
                </a:solidFill>
                <a:latin typeface="Arial Black" panose="020B0A04020102020204" pitchFamily="34" charset="0"/>
              </a:rPr>
              <a:t>посвящается!»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6839" y="4686225"/>
            <a:ext cx="6370279" cy="1175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Весь материал полностью вы можете увидеть в социальных группах «Калач ТВ»:</a:t>
            </a:r>
          </a:p>
          <a:p>
            <a:endParaRPr lang="ru-RU" sz="10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171450" indent="-1714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ru-RU" sz="10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Вконтакте</a:t>
            </a:r>
            <a:r>
              <a:rPr lang="ru-RU" sz="1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- </a:t>
            </a:r>
            <a:r>
              <a:rPr lang="ru-RU" sz="1000" u="sng" dirty="0">
                <a:solidFill>
                  <a:srgbClr val="0000FF"/>
                </a:solidFill>
                <a:latin typeface="Arial Black" panose="020B0A04020102020204" pitchFamily="34" charset="0"/>
                <a:ea typeface="Calibri"/>
                <a:cs typeface="Times New Roman"/>
                <a:hlinkClick r:id="rId4"/>
              </a:rPr>
              <a:t>https://vk.com/public173287510</a:t>
            </a:r>
            <a:r>
              <a:rPr lang="ru-RU" sz="1000" dirty="0">
                <a:latin typeface="Arial Black" panose="020B0A04020102020204" pitchFamily="34" charset="0"/>
                <a:ea typeface="Calibri"/>
                <a:cs typeface="Times New Roman"/>
              </a:rPr>
              <a:t> </a:t>
            </a:r>
            <a:endParaRPr lang="ru-RU" sz="1000" dirty="0" smtClean="0">
              <a:latin typeface="Arial Black" panose="020B0A04020102020204" pitchFamily="34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000" dirty="0" smtClean="0">
                <a:solidFill>
                  <a:srgbClr val="002060"/>
                </a:solidFill>
                <a:latin typeface="Arial Black" panose="020B0A04020102020204" pitchFamily="34" charset="0"/>
                <a:ea typeface="Calibri"/>
                <a:cs typeface="Times New Roman"/>
              </a:rPr>
              <a:t>- Одноклассники - </a:t>
            </a:r>
            <a:r>
              <a:rPr lang="ru-RU" sz="1000" u="sng" dirty="0">
                <a:solidFill>
                  <a:srgbClr val="0000FF"/>
                </a:solidFill>
                <a:latin typeface="Arial Black" panose="020B0A04020102020204" pitchFamily="34" charset="0"/>
                <a:ea typeface="Calibri"/>
                <a:cs typeface="Times New Roman"/>
                <a:hlinkClick r:id="rId5"/>
              </a:rPr>
              <a:t>https://</a:t>
            </a:r>
            <a:r>
              <a:rPr lang="ru-RU" sz="1000" u="sng" dirty="0" smtClean="0">
                <a:solidFill>
                  <a:srgbClr val="0000FF"/>
                </a:solidFill>
                <a:latin typeface="Arial Black" panose="020B0A04020102020204" pitchFamily="34" charset="0"/>
                <a:ea typeface="Calibri"/>
                <a:cs typeface="Times New Roman"/>
                <a:hlinkClick r:id="rId5"/>
              </a:rPr>
              <a:t>ok.ru/group/55268281221241</a:t>
            </a:r>
            <a:endParaRPr lang="ru-RU" sz="1000" u="sng" dirty="0" smtClean="0">
              <a:solidFill>
                <a:srgbClr val="0000FF"/>
              </a:solidFill>
              <a:latin typeface="Arial Black" panose="020B0A04020102020204" pitchFamily="34" charset="0"/>
              <a:ea typeface="Calibri"/>
              <a:cs typeface="Times New Roman"/>
            </a:endParaRP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1000" u="sng" dirty="0" smtClean="0">
                <a:solidFill>
                  <a:srgbClr val="002060"/>
                </a:solidFill>
                <a:latin typeface="Arial Black" panose="020B0A04020102020204" pitchFamily="34" charset="0"/>
                <a:ea typeface="Calibri"/>
                <a:cs typeface="Times New Roman"/>
              </a:rPr>
              <a:t>YouTube</a:t>
            </a:r>
            <a:r>
              <a:rPr lang="ru-RU" sz="1000" u="sng" dirty="0" smtClean="0">
                <a:solidFill>
                  <a:srgbClr val="002060"/>
                </a:solidFill>
                <a:latin typeface="Arial Black" panose="020B0A04020102020204" pitchFamily="34" charset="0"/>
                <a:ea typeface="Calibri"/>
                <a:cs typeface="Times New Roman"/>
              </a:rPr>
              <a:t> - </a:t>
            </a:r>
            <a:r>
              <a:rPr lang="en-US" sz="1000" u="sng" dirty="0" smtClean="0">
                <a:solidFill>
                  <a:srgbClr val="0563C1"/>
                </a:solidFill>
                <a:latin typeface="Arial Black" panose="020B0A04020102020204" pitchFamily="34" charset="0"/>
                <a:ea typeface="Calibri"/>
                <a:cs typeface="Times New Roman"/>
                <a:hlinkClick r:id="rId6"/>
              </a:rPr>
              <a:t>kalachtv2018@gmail.com</a:t>
            </a:r>
            <a:r>
              <a:rPr lang="ru-RU" sz="1000" dirty="0" smtClean="0">
                <a:latin typeface="Arial Black" panose="020B0A04020102020204" pitchFamily="34" charset="0"/>
                <a:ea typeface="Calibri"/>
                <a:cs typeface="Times New Roman"/>
              </a:rPr>
              <a:t>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0" t="15696" r="27568" b="5297"/>
          <a:stretch/>
        </p:blipFill>
        <p:spPr bwMode="auto">
          <a:xfrm>
            <a:off x="4539027" y="1837267"/>
            <a:ext cx="2409237" cy="2722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4" t="15585" r="38176" b="5751"/>
          <a:stretch/>
        </p:blipFill>
        <p:spPr bwMode="auto">
          <a:xfrm>
            <a:off x="6570222" y="2046112"/>
            <a:ext cx="2017642" cy="2555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1" r="15528" b="7872"/>
          <a:stretch/>
        </p:blipFill>
        <p:spPr bwMode="auto">
          <a:xfrm>
            <a:off x="1115616" y="1833895"/>
            <a:ext cx="3056467" cy="2260799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3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алина\Desktop\1626135300_45-kartinkin-com-p-armeiskii-fon-krasivo-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04664"/>
            <a:ext cx="8280920" cy="59046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45" y="4393098"/>
            <a:ext cx="1851507" cy="1846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91580" y="764704"/>
            <a:ext cx="763284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Цель и задачи</a:t>
            </a:r>
            <a:r>
              <a:rPr lang="ru-RU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: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- 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воспитание у учащихся патриотических чувств и гражданского долга, ответственности, товарищества;</a:t>
            </a:r>
          </a:p>
          <a:p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- формирование умений, навыков действий в экстремальной ситуации;</a:t>
            </a:r>
          </a:p>
          <a:p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- привитие учащимся знаний и навыков здорового образа жизни;</a:t>
            </a:r>
          </a:p>
          <a:p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- расширение круга знаний в области истории Российской армии, ее заслуг, традиций.</a:t>
            </a:r>
          </a:p>
          <a:p>
            <a:endParaRPr lang="ru-RU" dirty="0" smtClean="0">
              <a:latin typeface="Arial Black" panose="020B0A04020102020204" pitchFamily="34" charset="0"/>
            </a:endParaRPr>
          </a:p>
          <a:p>
            <a:r>
              <a:rPr lang="ru-RU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Количество проведённых мероприятий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– </a:t>
            </a:r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4</a:t>
            </a:r>
            <a:endParaRPr lang="ru-RU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endParaRPr lang="ru-RU" dirty="0" smtClean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Общее количество участников</a:t>
            </a:r>
            <a:r>
              <a:rPr lang="ru-RU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– 314 учащихся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Из них: </a:t>
            </a:r>
            <a:r>
              <a:rPr lang="ru-RU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Килачевская</a:t>
            </a:r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школа – 254 учащихся</a:t>
            </a:r>
          </a:p>
          <a:p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                     Филиал </a:t>
            </a:r>
            <a:r>
              <a:rPr lang="ru-RU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Чернорицкая</a:t>
            </a:r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НООШ – 31 учащихся</a:t>
            </a:r>
          </a:p>
          <a:p>
            <a:pPr algn="r"/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Филиал </a:t>
            </a:r>
            <a:r>
              <a:rPr lang="ru-RU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Белослудская</a:t>
            </a:r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НООШ – 29 учащихся,</a:t>
            </a:r>
          </a:p>
          <a:p>
            <a:pPr algn="r"/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а</a:t>
            </a:r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также педагоги и работники </a:t>
            </a:r>
          </a:p>
          <a:p>
            <a:pPr algn="r"/>
            <a:r>
              <a:rPr lang="ru-RU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Килачевского</a:t>
            </a:r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сельского Дома Культуры</a:t>
            </a:r>
          </a:p>
        </p:txBody>
      </p:sp>
    </p:spTree>
    <p:extLst>
      <p:ext uri="{BB962C8B-B14F-4D97-AF65-F5344CB8AC3E}">
        <p14:creationId xmlns:p14="http://schemas.microsoft.com/office/powerpoint/2010/main" val="2528550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алина\Desktop\1626135300_45-kartinkin-com-p-armeiskii-fon-krasivo-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04664"/>
            <a:ext cx="8280920" cy="59046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229200"/>
            <a:ext cx="997966" cy="99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549357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План-сетка основных мероприятий:</a:t>
            </a:r>
            <a:endParaRPr lang="ru-RU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4805" y="4908121"/>
            <a:ext cx="7132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Так как ежегодно в феврале проходит ряд патриотических мероприятий, до 1 февраля был разработан план месячника, посвящённый Дню Защитников Отечества.</a:t>
            </a:r>
            <a:r>
              <a:rPr lang="ru-RU" sz="16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endParaRPr lang="ru-RU" sz="16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 этим планом были ознакомлены педагоги и актив д/о «Улыбка». </a:t>
            </a:r>
          </a:p>
        </p:txBody>
      </p:sp>
      <p:pic>
        <p:nvPicPr>
          <p:cNvPr id="1027" name="Picture 3" descr="C:\Users\ru\Desktop\оилтлд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385" y="918689"/>
            <a:ext cx="5717229" cy="3989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779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алина\Desktop\1626135300_45-kartinkin-com-p-armeiskii-fon-krasivo-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4050" y="404664"/>
            <a:ext cx="8280920" cy="59046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45" y="5324707"/>
            <a:ext cx="987411" cy="98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47664" y="548680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Краткое описание и фотографии по всем проведённым мероприятиям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59732" y="1195011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Arial Black" panose="020B0A04020102020204" pitchFamily="34" charset="0"/>
              </a:rPr>
              <a:t>Церемония открытия Месячника защитников Отечества  </a:t>
            </a:r>
            <a:endParaRPr lang="ru-RU" sz="12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4149080"/>
            <a:ext cx="3195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Это мероприятие прошло в во всех классах. Именно оно задало боевой патриотический настрой.</a:t>
            </a:r>
          </a:p>
          <a:p>
            <a:endParaRPr lang="ru-RU" sz="12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ru-RU" sz="1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Ссылка на видео - </a:t>
            </a:r>
            <a:r>
              <a:rPr lang="en-US" sz="1200" dirty="0">
                <a:solidFill>
                  <a:srgbClr val="002060"/>
                </a:solidFill>
                <a:latin typeface="Arial Black" panose="020B0A04020102020204" pitchFamily="34" charset="0"/>
                <a:hlinkClick r:id="rId4"/>
              </a:rPr>
              <a:t>https://</a:t>
            </a:r>
            <a:r>
              <a:rPr lang="en-US" sz="1200" dirty="0" smtClean="0">
                <a:solidFill>
                  <a:srgbClr val="002060"/>
                </a:solidFill>
                <a:latin typeface="Arial Black" panose="020B0A04020102020204" pitchFamily="34" charset="0"/>
                <a:hlinkClick r:id="rId4"/>
              </a:rPr>
              <a:t>ok.ru/video/4596023691897</a:t>
            </a:r>
            <a:endParaRPr lang="en-US" sz="12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ru-RU" sz="1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1200" dirty="0">
                <a:solidFill>
                  <a:srgbClr val="002060"/>
                </a:solidFill>
                <a:latin typeface="Arial Black" panose="020B0A04020102020204" pitchFamily="34" charset="0"/>
                <a:hlinkClick r:id="rId5"/>
              </a:rPr>
              <a:t>https://</a:t>
            </a:r>
            <a:r>
              <a:rPr lang="en-US" sz="1200" dirty="0" smtClean="0">
                <a:solidFill>
                  <a:srgbClr val="002060"/>
                </a:solidFill>
                <a:latin typeface="Arial Black" panose="020B0A04020102020204" pitchFamily="34" charset="0"/>
                <a:hlinkClick r:id="rId5"/>
              </a:rPr>
              <a:t>vk.com/public173287510?w=wall-173287510_3306</a:t>
            </a:r>
            <a:r>
              <a:rPr lang="en-US" sz="1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endParaRPr lang="ru-RU" sz="12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4" t="5371" r="7061" b="7839"/>
          <a:stretch/>
        </p:blipFill>
        <p:spPr bwMode="auto">
          <a:xfrm>
            <a:off x="1043609" y="1844824"/>
            <a:ext cx="3481786" cy="2016224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0" r="1666" b="7037"/>
          <a:stretch/>
        </p:blipFill>
        <p:spPr bwMode="auto">
          <a:xfrm>
            <a:off x="4752590" y="2852936"/>
            <a:ext cx="3759256" cy="1872208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779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алина\Desktop\1626135300_45-kartinkin-com-p-armeiskii-fon-krasivo-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376865"/>
            <a:ext cx="8280920" cy="59046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45" y="5054832"/>
            <a:ext cx="1187893" cy="1184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476672"/>
            <a:ext cx="6768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Интеллектуально – творческие мероприятия: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5576" y="866930"/>
            <a:ext cx="27363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rgbClr val="FF0000"/>
                </a:solidFill>
                <a:latin typeface="Arial Black" panose="020B0A04020102020204" pitchFamily="34" charset="0"/>
              </a:rPr>
              <a:t>Выставка рисунков </a:t>
            </a:r>
          </a:p>
          <a:p>
            <a:pPr algn="ctr"/>
            <a:r>
              <a:rPr lang="ru-RU" sz="1000" dirty="0">
                <a:solidFill>
                  <a:srgbClr val="FF0000"/>
                </a:solidFill>
                <a:latin typeface="Arial Black" panose="020B0A04020102020204" pitchFamily="34" charset="0"/>
              </a:rPr>
              <a:t>«Слава тебе, победитель </a:t>
            </a:r>
          </a:p>
          <a:p>
            <a:pPr algn="ctr"/>
            <a:r>
              <a:rPr lang="ru-RU" sz="1000" dirty="0">
                <a:solidFill>
                  <a:srgbClr val="FF0000"/>
                </a:solidFill>
                <a:latin typeface="Arial Black" panose="020B0A04020102020204" pitchFamily="34" charset="0"/>
              </a:rPr>
              <a:t>солдат».</a:t>
            </a:r>
            <a:r>
              <a:rPr lang="ru-RU" sz="1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1440" y="4751259"/>
            <a:ext cx="30243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Ребята нарисовали рисунки, которые были </a:t>
            </a:r>
            <a:r>
              <a:rPr lang="ru-RU" sz="1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использованы в оформлении </a:t>
            </a:r>
            <a:r>
              <a:rPr lang="ru-RU" sz="1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фотозоны в начальной школе.</a:t>
            </a:r>
            <a:endParaRPr lang="ru-RU" sz="1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22405" y="990041"/>
            <a:ext cx="28995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Оформление фотозоны в главном фойе школы «Защитникам </a:t>
            </a:r>
            <a:r>
              <a:rPr lang="ru-RU" sz="1000" dirty="0">
                <a:solidFill>
                  <a:srgbClr val="FF0000"/>
                </a:solidFill>
                <a:latin typeface="Arial Black" panose="020B0A04020102020204" pitchFamily="34" charset="0"/>
              </a:rPr>
              <a:t>отечества посвящаем…»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42978" y="4485129"/>
            <a:ext cx="3310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Ребята старших классов </a:t>
            </a:r>
            <a:r>
              <a:rPr lang="ru-RU" sz="1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совместно с педагогами оформили фотозону в центральном фойе школы. Каждый класс имел возможность сфотографироваться.</a:t>
            </a:r>
            <a:endParaRPr lang="ru-RU" sz="1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60288" y="5523984"/>
            <a:ext cx="26798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Участвовало – 86 учащихся</a:t>
            </a:r>
            <a:endParaRPr lang="ru-RU" sz="1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66432" y="5295683"/>
            <a:ext cx="23762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000" dirty="0">
                <a:solidFill>
                  <a:srgbClr val="FF0000"/>
                </a:solidFill>
                <a:latin typeface="Arial Black" panose="020B0A04020102020204" pitchFamily="34" charset="0"/>
              </a:rPr>
              <a:t>Участвовало – </a:t>
            </a:r>
            <a:r>
              <a:rPr lang="ru-RU" sz="1000" dirty="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  <a:r>
              <a:rPr lang="ru-RU" sz="1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1000" dirty="0">
                <a:solidFill>
                  <a:srgbClr val="FF0000"/>
                </a:solidFill>
                <a:latin typeface="Arial Black" panose="020B0A04020102020204" pitchFamily="34" charset="0"/>
              </a:rPr>
              <a:t>учащихся</a:t>
            </a:r>
          </a:p>
        </p:txBody>
      </p:sp>
      <p:pic>
        <p:nvPicPr>
          <p:cNvPr id="10" name="Picture 2" descr="C:\Users\ru\Desktop\фот\WhatsApp Image 2023-02-27 at 15.32.2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545" y="1628800"/>
            <a:ext cx="3481275" cy="2655247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u\Desktop\фот\WhatsApp Image 2023-02-27 at 15.30.38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5452">
            <a:off x="1064454" y="1648252"/>
            <a:ext cx="1445258" cy="2105298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ru\Desktop\фот\WhatsApp Image 2023-02-27 at 15.30.39 (1)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17356">
            <a:off x="2697217" y="1661457"/>
            <a:ext cx="1471228" cy="2111081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ru\Desktop\фот\WhatsApp Image 2023-02-27 at 15.30.39 (2)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59532" y="3025230"/>
            <a:ext cx="2048472" cy="1443131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779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алина\Desktop\1626135300_45-kartinkin-com-p-armeiskii-fon-krasivo-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5835" y="404664"/>
            <a:ext cx="8280920" cy="59046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46" y="5151580"/>
            <a:ext cx="1090870" cy="1087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548680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Интеллектуально – творческие мероприятия: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3499" y="1111423"/>
            <a:ext cx="16561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FF0000"/>
                </a:solidFill>
                <a:latin typeface="Arial Black" panose="020B0A04020102020204" pitchFamily="34" charset="0"/>
                <a:ea typeface="Calibri"/>
                <a:cs typeface="Times New Roman"/>
              </a:rPr>
              <a:t>Изготовление подарков для дедушек и </a:t>
            </a:r>
            <a:r>
              <a:rPr lang="ru-RU" sz="1000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/>
                <a:cs typeface="Times New Roman"/>
              </a:rPr>
              <a:t>пап</a:t>
            </a:r>
            <a:endParaRPr lang="ru-RU" sz="1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0036" y="4106327"/>
            <a:ext cx="3447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На уроках технологии в начальной школе были изготовлены подарки для пап и дедушек. Также ребята познакомились с военной техникой и изготовили макеты.</a:t>
            </a:r>
            <a:endParaRPr lang="ru-RU" sz="1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5667" y="4905359"/>
            <a:ext cx="2520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000" dirty="0">
                <a:solidFill>
                  <a:srgbClr val="FF0000"/>
                </a:solidFill>
                <a:latin typeface="Arial Black" panose="020B0A04020102020204" pitchFamily="34" charset="0"/>
              </a:rPr>
              <a:t>Участвовало – 86 учащихся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27984" y="975792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«Я славлю Вас, Отечества сыны!» </a:t>
            </a:r>
            <a:r>
              <a:rPr lang="ru-RU" sz="1000" dirty="0">
                <a:solidFill>
                  <a:srgbClr val="FF0000"/>
                </a:solidFill>
                <a:latin typeface="Arial Black" panose="020B0A04020102020204" pitchFamily="34" charset="0"/>
              </a:rPr>
              <a:t>- </a:t>
            </a:r>
            <a:endParaRPr lang="ru-RU" sz="1000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конкурс чтецов</a:t>
            </a:r>
            <a:endParaRPr lang="ru-RU" sz="1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17573" y="5506192"/>
            <a:ext cx="6045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В этом конкурсе приняли участие не только учащиеся </a:t>
            </a:r>
            <a:r>
              <a:rPr lang="ru-RU" sz="10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Килачёвской</a:t>
            </a:r>
            <a:r>
              <a:rPr lang="ru-RU" sz="1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школы, но и её Филиалы – </a:t>
            </a:r>
            <a:r>
              <a:rPr lang="ru-RU" sz="10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Белослудская</a:t>
            </a:r>
            <a:r>
              <a:rPr lang="ru-RU" sz="1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и </a:t>
            </a:r>
            <a:r>
              <a:rPr lang="ru-RU" sz="10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Чернорицкая</a:t>
            </a:r>
            <a:r>
              <a:rPr lang="ru-RU" sz="1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школа.</a:t>
            </a:r>
            <a:endParaRPr lang="ru-RU" sz="1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91972" y="5877271"/>
            <a:ext cx="24842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000" dirty="0">
                <a:solidFill>
                  <a:srgbClr val="FF0000"/>
                </a:solidFill>
                <a:latin typeface="Arial Black" panose="020B0A04020102020204" pitchFamily="34" charset="0"/>
              </a:rPr>
              <a:t>Участвовало – </a:t>
            </a:r>
            <a:r>
              <a:rPr lang="ru-RU" sz="1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47 </a:t>
            </a:r>
            <a:r>
              <a:rPr lang="ru-RU" sz="1000" dirty="0">
                <a:solidFill>
                  <a:srgbClr val="FF0000"/>
                </a:solidFill>
                <a:latin typeface="Arial Black" panose="020B0A04020102020204" pitchFamily="34" charset="0"/>
              </a:rPr>
              <a:t>учащихся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9" t="13386" r="6111"/>
          <a:stretch/>
        </p:blipFill>
        <p:spPr bwMode="auto">
          <a:xfrm>
            <a:off x="5210288" y="1452846"/>
            <a:ext cx="3253236" cy="1832138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011476" y="1052736"/>
            <a:ext cx="15605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000" dirty="0">
                <a:solidFill>
                  <a:srgbClr val="FF0000"/>
                </a:solidFill>
                <a:latin typeface="Arial Black" panose="020B0A04020102020204" pitchFamily="34" charset="0"/>
                <a:ea typeface="Calibri"/>
                <a:cs typeface="Times New Roman"/>
              </a:rPr>
              <a:t>Изготовление макетов военной техники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5" t="14365" r="12703" b="5603"/>
          <a:stretch/>
        </p:blipFill>
        <p:spPr bwMode="auto">
          <a:xfrm>
            <a:off x="2549683" y="1665421"/>
            <a:ext cx="2432246" cy="1475629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12222" r="12847" b="6914"/>
          <a:stretch/>
        </p:blipFill>
        <p:spPr bwMode="auto">
          <a:xfrm>
            <a:off x="755576" y="2495362"/>
            <a:ext cx="2306272" cy="1413778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1" t="8984" r="30433" b="9865"/>
          <a:stretch/>
        </p:blipFill>
        <p:spPr bwMode="auto">
          <a:xfrm>
            <a:off x="5513222" y="3412481"/>
            <a:ext cx="2379763" cy="1888728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460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алина\Desktop\1626135300_45-kartinkin-com-p-armeiskii-fon-krasivo-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04664"/>
            <a:ext cx="8280920" cy="59046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45" y="5054832"/>
            <a:ext cx="1187893" cy="1184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476672"/>
            <a:ext cx="6768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Интеллектуально – творческие мероприятия: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31640" y="4437112"/>
            <a:ext cx="3500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Ребята посетили мероприятия, посвящённые 103-летней годовщине со дня рождения Дважды Героя Советского Союза Г.А. </a:t>
            </a:r>
            <a:r>
              <a:rPr lang="ru-RU" sz="10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Речкалова</a:t>
            </a:r>
            <a:r>
              <a:rPr lang="ru-RU" sz="1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, походившие в посёлке Зайково</a:t>
            </a:r>
            <a:endParaRPr lang="ru-RU" sz="1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9712" y="990041"/>
            <a:ext cx="6042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Митинг, посвящённый 103-летней годовщине со дня рождения Дважды Героя Советского союза </a:t>
            </a:r>
            <a:r>
              <a:rPr lang="ru-RU" sz="10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Г.А.Речкалова</a:t>
            </a:r>
            <a:r>
              <a:rPr lang="ru-RU" sz="1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endParaRPr lang="ru-RU" sz="1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41763" y="5218095"/>
            <a:ext cx="26798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Участвовало – 22 учащихся</a:t>
            </a:r>
            <a:endParaRPr lang="ru-RU" sz="1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r="5625" b="8000"/>
          <a:stretch/>
        </p:blipFill>
        <p:spPr bwMode="auto">
          <a:xfrm>
            <a:off x="5169857" y="1806766"/>
            <a:ext cx="3121604" cy="1854874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5" t="8518" r="14167" b="14347"/>
          <a:stretch/>
        </p:blipFill>
        <p:spPr bwMode="auto">
          <a:xfrm>
            <a:off x="5139438" y="4097687"/>
            <a:ext cx="3370272" cy="1914289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807" r="5555" b="6278"/>
          <a:stretch/>
        </p:blipFill>
        <p:spPr bwMode="auto">
          <a:xfrm>
            <a:off x="783515" y="1772817"/>
            <a:ext cx="4048209" cy="2365458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247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алина\Desktop\1626135300_45-kartinkin-com-p-armeiskii-fon-krasivo-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8245" y="404664"/>
            <a:ext cx="8280920" cy="59046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45" y="4848993"/>
            <a:ext cx="1394317" cy="1390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47664" y="548680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Интеллектуально – творческие мероприятия: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4267" y="3349441"/>
            <a:ext cx="2651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Белослудская</a:t>
            </a:r>
            <a:r>
              <a:rPr lang="ru-RU" sz="1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НООШ совместно с сельским клубом провела для села литературно-музыкальную гостиную «Во славу Героев Отечества»</a:t>
            </a:r>
            <a:endParaRPr lang="ru-RU" sz="1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357" y="4315843"/>
            <a:ext cx="23762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000" dirty="0">
                <a:solidFill>
                  <a:srgbClr val="FF0000"/>
                </a:solidFill>
                <a:latin typeface="Arial Black" panose="020B0A04020102020204" pitchFamily="34" charset="0"/>
              </a:rPr>
              <a:t>Участвовало – </a:t>
            </a:r>
            <a:r>
              <a:rPr lang="ru-RU" sz="1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29 учащихся</a:t>
            </a:r>
            <a:endParaRPr lang="ru-RU" sz="1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76182" y="851055"/>
            <a:ext cx="37615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/>
                <a:cs typeface="Times New Roman"/>
              </a:rPr>
              <a:t>Подкаст</a:t>
            </a:r>
            <a:endParaRPr lang="ru-RU" sz="1000" dirty="0" smtClean="0">
              <a:solidFill>
                <a:srgbClr val="FF0000"/>
              </a:solidFill>
              <a:latin typeface="Arial Black" panose="020B0A04020102020204" pitchFamily="34" charset="0"/>
              <a:ea typeface="Calibri"/>
              <a:cs typeface="Times New Roman"/>
            </a:endParaRPr>
          </a:p>
          <a:p>
            <a:pPr algn="ctr"/>
            <a:r>
              <a:rPr lang="ru-RU" sz="1000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/>
                <a:cs typeface="Times New Roman"/>
              </a:rPr>
              <a:t>«</a:t>
            </a:r>
            <a:r>
              <a:rPr lang="ru-RU" sz="1000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/>
                <a:cs typeface="Times New Roman"/>
              </a:rPr>
              <a:t>Рассуждение на тему «Кто такой Защитник Отечества</a:t>
            </a:r>
            <a:r>
              <a:rPr lang="ru-RU" sz="1000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/>
                <a:cs typeface="Times New Roman"/>
              </a:rPr>
              <a:t>»</a:t>
            </a:r>
            <a:endParaRPr lang="ru-RU" sz="1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45843" y="3541130"/>
            <a:ext cx="52565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Этот подкаст был создан совместно - педагоги и дети. Этот подкаст можно прослушать в социальных группах «Калач ТВ».</a:t>
            </a:r>
            <a:endParaRPr lang="ru-RU" sz="10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ru-RU" sz="1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Ссылка на </a:t>
            </a:r>
            <a:r>
              <a:rPr lang="ru-RU" sz="1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подкаст</a:t>
            </a:r>
            <a:r>
              <a:rPr lang="ru-RU" sz="1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- </a:t>
            </a:r>
            <a:r>
              <a:rPr lang="en-US" sz="1000" dirty="0">
                <a:solidFill>
                  <a:srgbClr val="002060"/>
                </a:solidFill>
                <a:latin typeface="Arial Black" panose="020B0A04020102020204" pitchFamily="34" charset="0"/>
                <a:hlinkClick r:id="rId4"/>
              </a:rPr>
              <a:t>https://</a:t>
            </a:r>
            <a:r>
              <a:rPr lang="en-US" sz="1000" dirty="0" smtClean="0">
                <a:solidFill>
                  <a:srgbClr val="002060"/>
                </a:solidFill>
                <a:latin typeface="Arial Black" panose="020B0A04020102020204" pitchFamily="34" charset="0"/>
                <a:hlinkClick r:id="rId4"/>
              </a:rPr>
              <a:t>vk.com/public173287510?w=wall-173287510_3385</a:t>
            </a:r>
            <a:r>
              <a:rPr lang="ru-RU" sz="1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endParaRPr lang="ru-RU" sz="1000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lvl="0"/>
            <a:r>
              <a:rPr lang="ru-RU" sz="1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Участвовало –3 учащихся и 3 педагога</a:t>
            </a:r>
            <a:endParaRPr lang="ru-RU" sz="1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68822" y="4365104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rgbClr val="FF0000"/>
                </a:solidFill>
                <a:latin typeface="Arial Black" panose="020B0A04020102020204" pitchFamily="34" charset="0"/>
                <a:ea typeface="Calibri"/>
                <a:cs typeface="Times New Roman"/>
              </a:rPr>
              <a:t>Шашечный турнир, посвящённый Дню Защитника Отечества</a:t>
            </a:r>
            <a:endParaRPr lang="ru-RU" sz="1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83768" y="5544176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ru-RU" sz="1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lvl="0"/>
            <a:r>
              <a:rPr lang="ru-RU" sz="1000" dirty="0">
                <a:solidFill>
                  <a:srgbClr val="FF0000"/>
                </a:solidFill>
                <a:latin typeface="Arial Black" panose="020B0A04020102020204" pitchFamily="34" charset="0"/>
              </a:rPr>
              <a:t>Участвовало – </a:t>
            </a:r>
            <a:r>
              <a:rPr lang="ru-RU" sz="1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12 </a:t>
            </a:r>
            <a:r>
              <a:rPr lang="ru-RU" sz="1000" dirty="0">
                <a:solidFill>
                  <a:srgbClr val="FF0000"/>
                </a:solidFill>
                <a:latin typeface="Arial Black" panose="020B0A04020102020204" pitchFamily="34" charset="0"/>
              </a:rPr>
              <a:t>учащихся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83768" y="5168004"/>
            <a:ext cx="22322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В шашечном турнире приняли участие учащиеся </a:t>
            </a:r>
            <a:r>
              <a:rPr lang="ru-RU" sz="10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Чернорицкой</a:t>
            </a:r>
            <a:r>
              <a:rPr lang="ru-RU" sz="1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НООШ</a:t>
            </a:r>
            <a:endParaRPr lang="ru-RU" sz="1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0" t="38976" r="37548" b="25521"/>
          <a:stretch/>
        </p:blipFill>
        <p:spPr bwMode="auto">
          <a:xfrm>
            <a:off x="3779912" y="1518402"/>
            <a:ext cx="4536504" cy="1879931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" t="3146" r="16701" b="6137"/>
          <a:stretch/>
        </p:blipFill>
        <p:spPr bwMode="auto">
          <a:xfrm>
            <a:off x="694267" y="1518402"/>
            <a:ext cx="2654135" cy="1663907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4267" y="918012"/>
            <a:ext cx="27256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Литературно-музыкальная гостиная </a:t>
            </a:r>
          </a:p>
          <a:p>
            <a:pPr lvl="0" algn="ctr"/>
            <a:r>
              <a:rPr lang="ru-RU" sz="1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«Во Славу Героев Отечества»</a:t>
            </a:r>
            <a:endParaRPr lang="ru-RU" sz="1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1" t="13386" r="31788" b="13324"/>
          <a:stretch/>
        </p:blipFill>
        <p:spPr bwMode="auto">
          <a:xfrm>
            <a:off x="6804248" y="4805165"/>
            <a:ext cx="1715716" cy="1295437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1" t="16449" r="31788" b="16565"/>
          <a:stretch/>
        </p:blipFill>
        <p:spPr bwMode="auto">
          <a:xfrm>
            <a:off x="4768822" y="4787945"/>
            <a:ext cx="1759023" cy="1338138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460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алина\Desktop\1626135300_45-kartinkin-com-p-armeiskii-fon-krasivo-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04664"/>
            <a:ext cx="8280920" cy="59046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73" y="5157192"/>
            <a:ext cx="1109421" cy="1106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54868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Интеллектуально – творческие мероприятия: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9592" y="991838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Встреча с земляком, участником СВО Максимом Петуховым</a:t>
            </a:r>
            <a:endParaRPr lang="ru-RU" sz="1000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8064" y="837950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Литературно-музыкальная гостиная </a:t>
            </a:r>
          </a:p>
          <a:p>
            <a:pPr algn="ctr"/>
            <a:r>
              <a:rPr lang="ru-RU" sz="1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«Про тебя, моё Отечество!»</a:t>
            </a:r>
            <a:endParaRPr lang="ru-RU" sz="1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9672" y="5356388"/>
            <a:ext cx="662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Накануне праздника в </a:t>
            </a:r>
            <a:r>
              <a:rPr lang="ru-RU" sz="10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Килачёвскую</a:t>
            </a:r>
            <a:r>
              <a:rPr lang="ru-RU" sz="1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школы был приглашён участник СВО Максим Петухов. Ребята смогли задать Максиму интересующие их вопросы.</a:t>
            </a:r>
          </a:p>
          <a:p>
            <a:r>
              <a:rPr lang="ru-RU" sz="1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Также учащиеся и педагоги провели для жителей села литературно-музыкальную гостиную «Про тебя, моё Отечество!»</a:t>
            </a:r>
            <a:endParaRPr lang="ru-RU" sz="10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08004" y="5941162"/>
            <a:ext cx="35283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000" dirty="0">
                <a:solidFill>
                  <a:srgbClr val="FF0000"/>
                </a:solidFill>
                <a:latin typeface="Arial Black" panose="020B0A04020102020204" pitchFamily="34" charset="0"/>
              </a:rPr>
              <a:t>Участвовало – </a:t>
            </a:r>
            <a:r>
              <a:rPr lang="ru-RU" sz="1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254</a:t>
            </a:r>
            <a:r>
              <a:rPr lang="ru-RU" sz="1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1000" dirty="0">
                <a:solidFill>
                  <a:srgbClr val="FF0000"/>
                </a:solidFill>
                <a:latin typeface="Arial Black" panose="020B0A04020102020204" pitchFamily="34" charset="0"/>
              </a:rPr>
              <a:t>учащихся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9" t="13927" r="13384" b="6243"/>
          <a:stretch/>
        </p:blipFill>
        <p:spPr bwMode="auto">
          <a:xfrm>
            <a:off x="767175" y="1473034"/>
            <a:ext cx="3475691" cy="1947334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12262" r="6166" b="5146"/>
          <a:stretch/>
        </p:blipFill>
        <p:spPr bwMode="auto">
          <a:xfrm>
            <a:off x="1172983" y="3604338"/>
            <a:ext cx="3085411" cy="1578750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5477" y="1366290"/>
            <a:ext cx="3651694" cy="2054078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" t="13940" r="1850" b="6596"/>
          <a:stretch/>
        </p:blipFill>
        <p:spPr bwMode="auto">
          <a:xfrm>
            <a:off x="4784244" y="3537863"/>
            <a:ext cx="3623469" cy="1711700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4605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983</TotalTime>
  <Words>1000</Words>
  <Application>Microsoft Office PowerPoint</Application>
  <PresentationFormat>Экран (4:3)</PresentationFormat>
  <Paragraphs>133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</dc:creator>
  <cp:lastModifiedBy>ru</cp:lastModifiedBy>
  <cp:revision>67</cp:revision>
  <dcterms:created xsi:type="dcterms:W3CDTF">2022-02-09T10:56:36Z</dcterms:created>
  <dcterms:modified xsi:type="dcterms:W3CDTF">2023-02-28T04:25:38Z</dcterms:modified>
</cp:coreProperties>
</file>