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1371" r:id="rId3"/>
    <p:sldId id="1376" r:id="rId4"/>
    <p:sldId id="1378" r:id="rId5"/>
    <p:sldId id="1379" r:id="rId6"/>
    <p:sldId id="1380" r:id="rId7"/>
    <p:sldId id="1384" r:id="rId8"/>
    <p:sldId id="1387" r:id="rId9"/>
    <p:sldId id="1389" r:id="rId10"/>
    <p:sldId id="1374" r:id="rId11"/>
    <p:sldId id="1375" r:id="rId12"/>
    <p:sldId id="1392" r:id="rId13"/>
    <p:sldId id="1396" r:id="rId14"/>
    <p:sldId id="1397" r:id="rId15"/>
    <p:sldId id="1398" r:id="rId16"/>
    <p:sldId id="1399" r:id="rId17"/>
    <p:sldId id="1400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 Slab" panose="020B0604020202020204" charset="0"/>
      <p:regular r:id="rId25"/>
      <p:bold r:id="rId26"/>
    </p:embeddedFont>
    <p:embeddedFont>
      <p:font typeface="Open Sans" panose="020B060402020202020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3" orient="horz" pos="1552" userDrawn="1">
          <p15:clr>
            <a:srgbClr val="A4A3A4"/>
          </p15:clr>
        </p15:guide>
        <p15:guide id="10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3FE"/>
    <a:srgbClr val="404040"/>
    <a:srgbClr val="B10FA2"/>
    <a:srgbClr val="00579E"/>
    <a:srgbClr val="0091C4"/>
    <a:srgbClr val="CBB19D"/>
    <a:srgbClr val="848B96"/>
    <a:srgbClr val="8E0C82"/>
    <a:srgbClr val="D012BE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3860" autoAdjust="0"/>
  </p:normalViewPr>
  <p:slideViewPr>
    <p:cSldViewPr snapToGrid="0">
      <p:cViewPr varScale="1">
        <p:scale>
          <a:sx n="93" d="100"/>
          <a:sy n="93" d="100"/>
        </p:scale>
        <p:origin x="-468" y="-102"/>
      </p:cViewPr>
      <p:guideLst>
        <p:guide orient="horz" pos="15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2304" y="7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F97DF82-703D-47B6-A2EA-6FCCD6A49E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EB684F6-9F03-48B1-88CA-F0081BC11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3460A-7433-4628-BA52-554E91974E03}" type="datetimeFigureOut">
              <a:rPr lang="x-none" smtClean="0"/>
              <a:t>19.11.2020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4A90622-931D-4EAA-A78C-665F95D6D3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1ADE6D-382D-4839-9075-3A641DE4E0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7ECDE-5795-4A2D-821B-8629074569C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22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C5002-D844-43E5-81D2-18FD95BFEBC4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E0941-23E2-41BC-9D89-7C74AFE0EE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4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E0941-23E2-41BC-9D89-7C74AFE0EE1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8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E0941-23E2-41BC-9D89-7C74AFE0EE1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9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3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4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9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5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5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8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0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76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445D9-F42A-4BFD-9C0D-A43B82B03A27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уба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403A9FC-3812-40AC-B8B1-DC03B58AD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1077" y="1560617"/>
            <a:ext cx="3942564" cy="1286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Компьютер</a:t>
            </a:r>
          </a:p>
          <a:p>
            <a:pPr>
              <a:lnSpc>
                <a:spcPct val="114000"/>
              </a:lnSpc>
            </a:pPr>
            <a:r>
              <a:rPr lang="ru-RU" sz="3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как система</a:t>
            </a:r>
            <a:endParaRPr lang="en-US" sz="38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6C8A66B-4401-4770-A03D-EFAB27465BD8}"/>
              </a:ext>
            </a:extLst>
          </p:cNvPr>
          <p:cNvSpPr txBox="1"/>
          <p:nvPr/>
        </p:nvSpPr>
        <p:spPr>
          <a:xfrm>
            <a:off x="381600" y="4473465"/>
            <a:ext cx="5046088" cy="261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Виды информации. Человек и компьютер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19972E-7734-4298-BAEF-33D0F241C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373" y="0"/>
            <a:ext cx="1316627" cy="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997BDFB-49AA-4992-ADD9-6CD83A05E89E}"/>
              </a:ext>
            </a:extLst>
          </p:cNvPr>
          <p:cNvSpPr/>
          <p:nvPr/>
        </p:nvSpPr>
        <p:spPr>
          <a:xfrm>
            <a:off x="293783" y="355921"/>
            <a:ext cx="742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07678"/>
                </a:solidFill>
                <a:latin typeface="Roboto Slab" pitchFamily="2" charset="0"/>
                <a:ea typeface="Roboto Slab" pitchFamily="2" charset="0"/>
              </a:rPr>
              <a:t>Упражнения и гимнастика для глаз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C279F86B-FC64-49BD-AA95-56244769F9C5}"/>
              </a:ext>
            </a:extLst>
          </p:cNvPr>
          <p:cNvCxnSpPr/>
          <p:nvPr/>
        </p:nvCxnSpPr>
        <p:spPr>
          <a:xfrm>
            <a:off x="-55755" y="806435"/>
            <a:ext cx="6300000" cy="0"/>
          </a:xfrm>
          <a:prstGeom prst="line">
            <a:avLst/>
          </a:prstGeom>
          <a:ln w="25400">
            <a:solidFill>
              <a:srgbClr val="107678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51534F8-EA9F-4669-92A0-410FF3D9B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1" y="1008000"/>
            <a:ext cx="1836000" cy="183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2A95296-44C7-4CF8-85A2-EEBDFC0F6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51" y="1008000"/>
            <a:ext cx="1836000" cy="183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05775C2-E00F-437C-8F89-C54123F98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10" y="3009286"/>
            <a:ext cx="1836000" cy="1836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FF11B9A-F61B-4539-A9B3-685D4AB44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851" y="3009520"/>
            <a:ext cx="1836000" cy="1836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асы&#10;&#10;Автоматически созданное описание">
            <a:extLst>
              <a:ext uri="{FF2B5EF4-FFF2-40B4-BE49-F238E27FC236}">
                <a16:creationId xmlns="" xmlns:a16="http://schemas.microsoft.com/office/drawing/2014/main" id="{0DFC7243-8589-4F60-96A7-EF747E5D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328" y="1008000"/>
            <a:ext cx="1836000" cy="1836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DB51424-9DFB-4E75-8A76-A82FA73D4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500" y="3009520"/>
            <a:ext cx="1836000" cy="1836000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="" xmlns:a16="http://schemas.microsoft.com/office/drawing/2014/main" id="{95AB7BF0-108C-42A0-8265-2F3E99AF0AB5}"/>
              </a:ext>
            </a:extLst>
          </p:cNvPr>
          <p:cNvCxnSpPr/>
          <p:nvPr/>
        </p:nvCxnSpPr>
        <p:spPr>
          <a:xfrm>
            <a:off x="3996755" y="2787630"/>
            <a:ext cx="795016" cy="0"/>
          </a:xfrm>
          <a:prstGeom prst="straightConnector1">
            <a:avLst/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9A74533D-AE9C-421A-A61F-019C57AA576C}"/>
              </a:ext>
            </a:extLst>
          </p:cNvPr>
          <p:cNvCxnSpPr>
            <a:cxnSpLocks/>
          </p:cNvCxnSpPr>
          <p:nvPr/>
        </p:nvCxnSpPr>
        <p:spPr>
          <a:xfrm flipH="1">
            <a:off x="3976435" y="2848998"/>
            <a:ext cx="795016" cy="0"/>
          </a:xfrm>
          <a:prstGeom prst="straightConnector1">
            <a:avLst/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42F031AE-5EFE-4A72-B31E-F59FE6B8CB7A}"/>
              </a:ext>
            </a:extLst>
          </p:cNvPr>
          <p:cNvCxnSpPr>
            <a:cxnSpLocks/>
          </p:cNvCxnSpPr>
          <p:nvPr/>
        </p:nvCxnSpPr>
        <p:spPr>
          <a:xfrm rot="16200000">
            <a:off x="3108491" y="3931002"/>
            <a:ext cx="795016" cy="0"/>
          </a:xfrm>
          <a:prstGeom prst="straightConnector1">
            <a:avLst/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BD5891AA-F115-44C8-BD4F-7F5B9C0EBA3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78082" y="3945870"/>
            <a:ext cx="795016" cy="0"/>
          </a:xfrm>
          <a:prstGeom prst="straightConnector1">
            <a:avLst/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Дуга 5">
            <a:extLst>
              <a:ext uri="{FF2B5EF4-FFF2-40B4-BE49-F238E27FC236}">
                <a16:creationId xmlns="" xmlns:a16="http://schemas.microsoft.com/office/drawing/2014/main" id="{8E7C3235-4E50-49C2-881D-9A1B818E55B3}"/>
              </a:ext>
            </a:extLst>
          </p:cNvPr>
          <p:cNvSpPr/>
          <p:nvPr/>
        </p:nvSpPr>
        <p:spPr>
          <a:xfrm rot="10645590">
            <a:off x="7939927" y="1555206"/>
            <a:ext cx="353638" cy="353638"/>
          </a:xfrm>
          <a:prstGeom prst="arc">
            <a:avLst>
              <a:gd name="adj1" fmla="val 16200000"/>
              <a:gd name="adj2" fmla="val 12642560"/>
            </a:avLst>
          </a:prstGeom>
          <a:ln w="15875">
            <a:solidFill>
              <a:srgbClr val="D9171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Дуга 17">
            <a:extLst>
              <a:ext uri="{FF2B5EF4-FFF2-40B4-BE49-F238E27FC236}">
                <a16:creationId xmlns="" xmlns:a16="http://schemas.microsoft.com/office/drawing/2014/main" id="{2E81A626-D54C-401A-A14E-6CB16788A012}"/>
              </a:ext>
            </a:extLst>
          </p:cNvPr>
          <p:cNvSpPr/>
          <p:nvPr/>
        </p:nvSpPr>
        <p:spPr>
          <a:xfrm rot="10954410" flipH="1">
            <a:off x="7945139" y="2048396"/>
            <a:ext cx="353638" cy="353638"/>
          </a:xfrm>
          <a:prstGeom prst="arc">
            <a:avLst>
              <a:gd name="adj1" fmla="val 16200000"/>
              <a:gd name="adj2" fmla="val 12104150"/>
            </a:avLst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BA5C9611-66DE-4ADF-B0DF-7CEC0EB7BC5C}"/>
              </a:ext>
            </a:extLst>
          </p:cNvPr>
          <p:cNvCxnSpPr>
            <a:cxnSpLocks/>
          </p:cNvCxnSpPr>
          <p:nvPr/>
        </p:nvCxnSpPr>
        <p:spPr>
          <a:xfrm flipV="1">
            <a:off x="7835329" y="3954865"/>
            <a:ext cx="652042" cy="225504"/>
          </a:xfrm>
          <a:prstGeom prst="straightConnector1">
            <a:avLst/>
          </a:prstGeom>
          <a:ln w="15875">
            <a:solidFill>
              <a:srgbClr val="D917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4D26136A-F3DE-43EE-A40A-14E81B39C92B}"/>
              </a:ext>
            </a:extLst>
          </p:cNvPr>
          <p:cNvCxnSpPr>
            <a:cxnSpLocks/>
          </p:cNvCxnSpPr>
          <p:nvPr/>
        </p:nvCxnSpPr>
        <p:spPr>
          <a:xfrm flipV="1">
            <a:off x="7870901" y="4042975"/>
            <a:ext cx="652042" cy="225504"/>
          </a:xfrm>
          <a:prstGeom prst="straightConnector1">
            <a:avLst/>
          </a:prstGeom>
          <a:ln w="15875">
            <a:solidFill>
              <a:srgbClr val="D9171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C4BC742-621E-4388-944C-E979984AA972}"/>
              </a:ext>
            </a:extLst>
          </p:cNvPr>
          <p:cNvSpPr/>
          <p:nvPr/>
        </p:nvSpPr>
        <p:spPr>
          <a:xfrm>
            <a:off x="2370328" y="4390517"/>
            <a:ext cx="4557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rPr>
              <a:t>Тренажёр «Гимнастика для глаз»</a:t>
            </a:r>
            <a:endParaRPr lang="x-none" sz="20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9731721-513A-4B2D-A26D-A68ED56839BC}"/>
              </a:ext>
            </a:extLst>
          </p:cNvPr>
          <p:cNvSpPr/>
          <p:nvPr/>
        </p:nvSpPr>
        <p:spPr>
          <a:xfrm>
            <a:off x="293783" y="355921"/>
            <a:ext cx="742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07678"/>
                </a:solidFill>
                <a:latin typeface="Roboto Slab" pitchFamily="2" charset="0"/>
                <a:ea typeface="Roboto Slab" pitchFamily="2" charset="0"/>
              </a:rPr>
              <a:t>Упражнения и гимнастика для глаз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082042E4-F1BE-4CDF-9BFA-D2DF8F8C7E8D}"/>
              </a:ext>
            </a:extLst>
          </p:cNvPr>
          <p:cNvCxnSpPr/>
          <p:nvPr/>
        </p:nvCxnSpPr>
        <p:spPr>
          <a:xfrm>
            <a:off x="-55755" y="806435"/>
            <a:ext cx="6300000" cy="0"/>
          </a:xfrm>
          <a:prstGeom prst="line">
            <a:avLst/>
          </a:prstGeom>
          <a:ln w="25400">
            <a:solidFill>
              <a:srgbClr val="107678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91C16FA-3435-4D17-91C4-1CC76437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40" y="1256950"/>
            <a:ext cx="5365496" cy="29893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C33242-A392-4A70-8176-87328733B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373" y="0"/>
            <a:ext cx="1316627" cy="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1600"/>
            <a:ext cx="9144000" cy="221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37"/>
            <a:ext cx="9144000" cy="5081451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286000" y="1535715"/>
            <a:ext cx="4571999" cy="2779110"/>
            <a:chOff x="2286000" y="1535715"/>
            <a:chExt cx="4571999" cy="277911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7" name="Прямая со стрелкой 6"/>
            <p:cNvCxnSpPr/>
            <p:nvPr/>
          </p:nvCxnSpPr>
          <p:spPr>
            <a:xfrm>
              <a:off x="3511938" y="2588619"/>
              <a:ext cx="69462" cy="1726206"/>
            </a:xfrm>
            <a:prstGeom prst="straightConnector1">
              <a:avLst/>
            </a:prstGeom>
            <a:ln w="31750">
              <a:solidFill>
                <a:schemeClr val="bg1">
                  <a:lumMod val="95000"/>
                </a:schemeClr>
              </a:solidFill>
              <a:tailEnd type="triangle" w="sm" len="sm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6017013" y="2369877"/>
              <a:ext cx="69462" cy="1620000"/>
            </a:xfrm>
            <a:prstGeom prst="straightConnector1">
              <a:avLst/>
            </a:prstGeom>
            <a:ln w="31750">
              <a:solidFill>
                <a:schemeClr val="bg1">
                  <a:lumMod val="95000"/>
                </a:schemeClr>
              </a:solidFill>
              <a:tailEnd type="triangle" w="sm" len="sm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Скругленный прямоугольник 7"/>
            <p:cNvSpPr/>
            <p:nvPr/>
          </p:nvSpPr>
          <p:spPr>
            <a:xfrm>
              <a:off x="2286000" y="1535715"/>
              <a:ext cx="4571999" cy="107256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286000" y="157368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950" spc="-40" dirty="0">
                <a:solidFill>
                  <a:srgbClr val="E7E6E6">
                    <a:lumMod val="25000"/>
                  </a:srgbClr>
                </a:solidFill>
              </a:rPr>
              <a:t>Шасси самолёта обеспечивают его стоянку и передвижение по аэродрому. </a:t>
            </a:r>
          </a:p>
        </p:txBody>
      </p:sp>
    </p:spTree>
    <p:extLst>
      <p:ext uri="{BB962C8B-B14F-4D97-AF65-F5344CB8AC3E}">
        <p14:creationId xmlns:p14="http://schemas.microsoft.com/office/powerpoint/2010/main" val="6380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66" y="1772930"/>
            <a:ext cx="6103047" cy="3400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CB5C0F-0CEE-41F8-A171-2AD439A74003}"/>
              </a:ext>
            </a:extLst>
          </p:cNvPr>
          <p:cNvSpPr txBox="1"/>
          <p:nvPr/>
        </p:nvSpPr>
        <p:spPr>
          <a:xfrm>
            <a:off x="-74789" y="433688"/>
            <a:ext cx="9293578" cy="1040624"/>
          </a:xfrm>
          <a:prstGeom prst="rect">
            <a:avLst/>
          </a:prstGeom>
          <a:solidFill>
            <a:srgbClr val="FEDF44">
              <a:alpha val="85000"/>
            </a:srgbClr>
          </a:solidFill>
          <a:ln w="317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  <p:txBody>
          <a:bodyPr wrap="square" lIns="180000" tIns="180000" rIns="180000" bIns="180000" rtlCol="0" anchor="ctr" anchorCtr="0">
            <a:spAutoFit/>
          </a:bodyPr>
          <a:lstStyle/>
          <a:p>
            <a:r>
              <a:rPr lang="ru-RU" sz="2150" dirty="0">
                <a:solidFill>
                  <a:srgbClr val="303030"/>
                </a:solidFill>
              </a:rPr>
              <a:t>   Все процессы, связанные с обработкой данных в компьютере, </a:t>
            </a:r>
          </a:p>
          <a:p>
            <a:r>
              <a:rPr lang="ru-RU" sz="2150" dirty="0">
                <a:solidFill>
                  <a:srgbClr val="303030"/>
                </a:solidFill>
              </a:rPr>
              <a:t>   были бы невозможны без программ. </a:t>
            </a:r>
          </a:p>
        </p:txBody>
      </p:sp>
    </p:spTree>
    <p:extLst>
      <p:ext uri="{BB962C8B-B14F-4D97-AF65-F5344CB8AC3E}">
        <p14:creationId xmlns:p14="http://schemas.microsoft.com/office/powerpoint/2010/main" val="28934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525" y="-27215"/>
            <a:ext cx="4619626" cy="52469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6399" y="488296"/>
            <a:ext cx="38671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Программа</a:t>
            </a:r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 представляет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собой набор команд, 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которые написаны на 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специальном языке – 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языке программирования. </a:t>
            </a:r>
          </a:p>
          <a:p>
            <a:endParaRPr lang="ru-RU" sz="2000" dirty="0">
              <a:solidFill>
                <a:srgbClr val="00579E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Программы называют </a:t>
            </a:r>
          </a:p>
          <a:p>
            <a:r>
              <a:rPr lang="ru-RU" sz="2000" b="1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программным </a:t>
            </a:r>
          </a:p>
          <a:p>
            <a:r>
              <a:rPr lang="ru-RU" sz="2000" b="1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обеспечением</a:t>
            </a:r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 компьютера.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581025"/>
            <a:ext cx="4562474" cy="45624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693839-E670-4EAB-8C4D-67DD8CA2F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49" t="69974" r="9204"/>
          <a:stretch/>
        </p:blipFill>
        <p:spPr>
          <a:xfrm rot="18996932">
            <a:off x="6874380" y="1011787"/>
            <a:ext cx="443633" cy="520354"/>
          </a:xfrm>
          <a:prstGeom prst="rect">
            <a:avLst/>
          </a:prstGeom>
        </p:spPr>
      </p:pic>
      <p:sp>
        <p:nvSpPr>
          <p:cNvPr id="5" name="Облако 37">
            <a:extLst>
              <a:ext uri="{FF2B5EF4-FFF2-40B4-BE49-F238E27FC236}">
                <a16:creationId xmlns="" xmlns:a16="http://schemas.microsoft.com/office/drawing/2014/main" id="{680E213A-420B-4593-AF3B-40D390156266}"/>
              </a:ext>
            </a:extLst>
          </p:cNvPr>
          <p:cNvSpPr/>
          <p:nvPr/>
        </p:nvSpPr>
        <p:spPr>
          <a:xfrm rot="11074598">
            <a:off x="4764375" y="816998"/>
            <a:ext cx="2065377" cy="90992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A9D38A4-546F-43F4-83BD-B2297F21E8D4}"/>
              </a:ext>
            </a:extLst>
          </p:cNvPr>
          <p:cNvSpPr/>
          <p:nvPr/>
        </p:nvSpPr>
        <p:spPr>
          <a:xfrm>
            <a:off x="5058008" y="967083"/>
            <a:ext cx="1686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spc="-3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Что-то здесь</a:t>
            </a:r>
          </a:p>
          <a:p>
            <a:r>
              <a:rPr lang="ru-RU" sz="1800" spc="-3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так.</a:t>
            </a:r>
            <a:endParaRPr lang="x-none" sz="1800" spc="-3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62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6399" y="373996"/>
            <a:ext cx="8289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Программа </a:t>
            </a:r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– это совокупность команд-инструкций на языке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программирования, описывающих порядок действий</a:t>
            </a: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с данными.</a:t>
            </a:r>
          </a:p>
          <a:p>
            <a:pPr>
              <a:lnSpc>
                <a:spcPts val="1200"/>
              </a:lnSpc>
            </a:pPr>
            <a:endParaRPr lang="ru-RU" sz="2000" b="1" dirty="0">
              <a:solidFill>
                <a:srgbClr val="00579E"/>
              </a:solidFill>
              <a:latin typeface="Roboto Slab" pitchFamily="2" charset="0"/>
              <a:ea typeface="Roboto Slab" pitchFamily="2" charset="0"/>
            </a:endParaRPr>
          </a:p>
          <a:p>
            <a:r>
              <a:rPr lang="ru-RU" sz="2000" dirty="0">
                <a:solidFill>
                  <a:srgbClr val="00579E"/>
                </a:solidFill>
                <a:latin typeface="Roboto Slab" pitchFamily="2" charset="0"/>
                <a:ea typeface="Roboto Slab" pitchFamily="2" charset="0"/>
              </a:rPr>
              <a:t>В памяти компьютера находятся разные программы.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3038110" y="3805350"/>
            <a:ext cx="895835" cy="895835"/>
            <a:chOff x="7533790" y="1472913"/>
            <a:chExt cx="1116000" cy="1116000"/>
          </a:xfrm>
        </p:grpSpPr>
        <p:sp>
          <p:nvSpPr>
            <p:cNvPr id="8" name="Овал 7">
              <a:extLst>
                <a:ext uri="{FF2B5EF4-FFF2-40B4-BE49-F238E27FC236}">
                  <a16:creationId xmlns="" xmlns:a16="http://schemas.microsoft.com/office/drawing/2014/main" id="{8957421F-109C-478C-AA36-10788FF0F935}"/>
                </a:ext>
              </a:extLst>
            </p:cNvPr>
            <p:cNvSpPr/>
            <p:nvPr/>
          </p:nvSpPr>
          <p:spPr>
            <a:xfrm>
              <a:off x="7533790" y="1472913"/>
              <a:ext cx="1116000" cy="1116000"/>
            </a:xfrm>
            <a:prstGeom prst="ellipse">
              <a:avLst/>
            </a:prstGeom>
            <a:solidFill>
              <a:srgbClr val="FFECB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4167244C-C04D-466C-88A2-75754528A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8196" y="1648245"/>
              <a:ext cx="799194" cy="761232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893187" y="3805350"/>
            <a:ext cx="895835" cy="895835"/>
            <a:chOff x="7533790" y="331481"/>
            <a:chExt cx="1116000" cy="1116000"/>
          </a:xfrm>
        </p:grpSpPr>
        <p:sp>
          <p:nvSpPr>
            <p:cNvPr id="7" name="Овал 6">
              <a:extLst>
                <a:ext uri="{FF2B5EF4-FFF2-40B4-BE49-F238E27FC236}">
                  <a16:creationId xmlns="" xmlns:a16="http://schemas.microsoft.com/office/drawing/2014/main" id="{005B4092-5B20-42D2-A4B0-73AC52E904F2}"/>
                </a:ext>
              </a:extLst>
            </p:cNvPr>
            <p:cNvSpPr/>
            <p:nvPr/>
          </p:nvSpPr>
          <p:spPr>
            <a:xfrm>
              <a:off x="7533790" y="331481"/>
              <a:ext cx="1116000" cy="1116000"/>
            </a:xfrm>
            <a:prstGeom prst="ellipse">
              <a:avLst/>
            </a:prstGeom>
            <a:solidFill>
              <a:srgbClr val="D1F3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2" name="Рисунок 11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2B1CC0E-F472-49D0-9794-2169BD996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309" t="33462" r="8472" b="49113"/>
            <a:stretch/>
          </p:blipFill>
          <p:spPr>
            <a:xfrm>
              <a:off x="8178077" y="748293"/>
              <a:ext cx="329853" cy="487472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93E20504-1E38-4A1B-87A5-6B3B547B2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651" t="34402" r="37371" b="51888"/>
            <a:stretch/>
          </p:blipFill>
          <p:spPr>
            <a:xfrm>
              <a:off x="7970754" y="769445"/>
              <a:ext cx="289799" cy="383558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DBAF832-630F-4B7B-8B2B-0E097E31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43" t="34402" r="46431" b="50628"/>
            <a:stretch/>
          </p:blipFill>
          <p:spPr>
            <a:xfrm>
              <a:off x="7668851" y="718542"/>
              <a:ext cx="380443" cy="487471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7413361" y="3805350"/>
            <a:ext cx="895835" cy="895835"/>
            <a:chOff x="7533790" y="3620788"/>
            <a:chExt cx="1116000" cy="1116000"/>
          </a:xfrm>
        </p:grpSpPr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25B0355A-4E23-44BD-A8D2-51C5AC05C838}"/>
                </a:ext>
              </a:extLst>
            </p:cNvPr>
            <p:cNvSpPr/>
            <p:nvPr/>
          </p:nvSpPr>
          <p:spPr>
            <a:xfrm>
              <a:off x="7533790" y="3620788"/>
              <a:ext cx="1116000" cy="1116000"/>
            </a:xfrm>
            <a:prstGeom prst="ellipse">
              <a:avLst/>
            </a:prstGeom>
            <a:solidFill>
              <a:srgbClr val="7AF2D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5" name="Picture 2">
              <a:extLst>
                <a:ext uri="{FF2B5EF4-FFF2-40B4-BE49-F238E27FC236}">
                  <a16:creationId xmlns="" xmlns:a16="http://schemas.microsoft.com/office/drawing/2014/main" id="{513B4E3A-8BE0-4309-B437-27595DC41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028" y="3824525"/>
              <a:ext cx="846217" cy="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76895" y="3805350"/>
            <a:ext cx="895835" cy="895835"/>
            <a:chOff x="7533790" y="2516068"/>
            <a:chExt cx="1116000" cy="1116000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7822F63E-597C-4882-8BD7-AAB7A5AECE05}"/>
                </a:ext>
              </a:extLst>
            </p:cNvPr>
            <p:cNvSpPr/>
            <p:nvPr/>
          </p:nvSpPr>
          <p:spPr>
            <a:xfrm>
              <a:off x="7533790" y="2516068"/>
              <a:ext cx="1116000" cy="1116000"/>
            </a:xfrm>
            <a:prstGeom prst="ellipse">
              <a:avLst/>
            </a:prstGeom>
            <a:solidFill>
              <a:srgbClr val="F6C6C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16" name="Рисунок 15" descr="Изображение выглядит как знак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AE544D0-2BEF-40E9-96F6-6B5A3F17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3939" y="2688042"/>
              <a:ext cx="792874" cy="79287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295275" y="3309750"/>
            <a:ext cx="1990725" cy="504828"/>
            <a:chOff x="-36484" y="1432338"/>
            <a:chExt cx="2236759" cy="504828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0218B033-69D0-4A4C-9BBB-774F718D7766}"/>
                </a:ext>
              </a:extLst>
            </p:cNvPr>
            <p:cNvSpPr/>
            <p:nvPr/>
          </p:nvSpPr>
          <p:spPr>
            <a:xfrm>
              <a:off x="-36484" y="1432338"/>
              <a:ext cx="2236759" cy="504828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4B806F94-4E67-4B6A-A33B-0713F6DCA3B3}"/>
                </a:ext>
              </a:extLst>
            </p:cNvPr>
            <p:cNvSpPr/>
            <p:nvPr/>
          </p:nvSpPr>
          <p:spPr>
            <a:xfrm>
              <a:off x="240591" y="1498809"/>
              <a:ext cx="1695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900" b="1" dirty="0">
                  <a:solidFill>
                    <a:prstClr val="black"/>
                  </a:solidFill>
                </a:rPr>
                <a:t>Текстовые</a:t>
              </a:r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489433" y="3309750"/>
            <a:ext cx="1990725" cy="504828"/>
            <a:chOff x="-36484" y="2510557"/>
            <a:chExt cx="2236759" cy="504828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A3B6BB70-ACA4-4822-8F9C-814B20FF5CED}"/>
                </a:ext>
              </a:extLst>
            </p:cNvPr>
            <p:cNvSpPr/>
            <p:nvPr/>
          </p:nvSpPr>
          <p:spPr>
            <a:xfrm>
              <a:off x="-36484" y="2510557"/>
              <a:ext cx="2236759" cy="504828"/>
            </a:xfrm>
            <a:prstGeom prst="rect">
              <a:avLst/>
            </a:prstGeom>
            <a:solidFill>
              <a:srgbClr val="FFECB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A7CE473A-B601-4F08-A5DA-04F464EA15F3}"/>
                </a:ext>
              </a:extLst>
            </p:cNvPr>
            <p:cNvSpPr/>
            <p:nvPr/>
          </p:nvSpPr>
          <p:spPr>
            <a:xfrm>
              <a:off x="73851" y="2581868"/>
              <a:ext cx="212642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900" b="1" dirty="0">
                  <a:solidFill>
                    <a:prstClr val="black"/>
                  </a:solidFill>
                </a:rPr>
                <a:t>Графические</a:t>
              </a:r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674274" y="3309750"/>
            <a:ext cx="1990725" cy="504828"/>
            <a:chOff x="-36484" y="3594408"/>
            <a:chExt cx="2236759" cy="50482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646E8B2E-0E21-4ACA-9E88-9CDE7467F729}"/>
                </a:ext>
              </a:extLst>
            </p:cNvPr>
            <p:cNvSpPr/>
            <p:nvPr/>
          </p:nvSpPr>
          <p:spPr>
            <a:xfrm>
              <a:off x="-36484" y="3594408"/>
              <a:ext cx="2236759" cy="504828"/>
            </a:xfrm>
            <a:prstGeom prst="rect">
              <a:avLst/>
            </a:prstGeom>
            <a:solidFill>
              <a:srgbClr val="F6C6C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D592B981-ECAB-4F0D-B588-B2601D730CE3}"/>
                </a:ext>
              </a:extLst>
            </p:cNvPr>
            <p:cNvSpPr/>
            <p:nvPr/>
          </p:nvSpPr>
          <p:spPr>
            <a:xfrm>
              <a:off x="221638" y="3659120"/>
              <a:ext cx="185021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900" b="1" dirty="0">
                  <a:solidFill>
                    <a:prstClr val="black"/>
                  </a:solidFill>
                </a:rPr>
                <a:t>Числовые</a:t>
              </a:r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846867" y="3309750"/>
            <a:ext cx="1990725" cy="504828"/>
            <a:chOff x="-36484" y="4705347"/>
            <a:chExt cx="2236759" cy="50482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B4510FAE-A120-4BAD-962B-721E98863FE3}"/>
                </a:ext>
              </a:extLst>
            </p:cNvPr>
            <p:cNvSpPr/>
            <p:nvPr/>
          </p:nvSpPr>
          <p:spPr>
            <a:xfrm>
              <a:off x="-36484" y="4705347"/>
              <a:ext cx="2236759" cy="504828"/>
            </a:xfrm>
            <a:prstGeom prst="rect">
              <a:avLst/>
            </a:prstGeom>
            <a:solidFill>
              <a:srgbClr val="7AF2D5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CD800062-3530-476C-A635-2BCC64310B01}"/>
                </a:ext>
              </a:extLst>
            </p:cNvPr>
            <p:cNvSpPr/>
            <p:nvPr/>
          </p:nvSpPr>
          <p:spPr>
            <a:xfrm>
              <a:off x="390422" y="4763583"/>
              <a:ext cx="1695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900" b="1" dirty="0"/>
                <a:t>Звуковые</a:t>
              </a:r>
              <a:endParaRPr lang="ru-RU" sz="1900" dirty="0"/>
            </a:p>
          </p:txBody>
        </p:sp>
      </p:grpSp>
      <p:sp>
        <p:nvSpPr>
          <p:cNvPr id="34" name="Скругленный прямоугольник 1">
            <a:extLst>
              <a:ext uri="{FF2B5EF4-FFF2-40B4-BE49-F238E27FC236}">
                <a16:creationId xmlns="" xmlns:a16="http://schemas.microsoft.com/office/drawing/2014/main" id="{85A611CD-D9C9-45F9-9479-A92267587988}"/>
              </a:ext>
            </a:extLst>
          </p:cNvPr>
          <p:cNvSpPr/>
          <p:nvPr/>
        </p:nvSpPr>
        <p:spPr>
          <a:xfrm>
            <a:off x="3349252" y="2279013"/>
            <a:ext cx="2466806" cy="468000"/>
          </a:xfrm>
          <a:prstGeom prst="roundRect">
            <a:avLst/>
          </a:prstGeom>
          <a:noFill/>
          <a:ln w="31750">
            <a:solidFill>
              <a:srgbClr val="B10F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000" tIns="180000" rIns="270000" bIns="180000" rtlCol="0" anchor="ctr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ДАННЫЕ</a:t>
            </a:r>
          </a:p>
        </p:txBody>
      </p:sp>
      <p:cxnSp>
        <p:nvCxnSpPr>
          <p:cNvPr id="35" name="Скругленная соединительная линия 4">
            <a:extLst>
              <a:ext uri="{FF2B5EF4-FFF2-40B4-BE49-F238E27FC236}">
                <a16:creationId xmlns="" xmlns:a16="http://schemas.microsoft.com/office/drawing/2014/main" id="{D353A4F4-3163-4B2D-ADE1-AA45B19758E0}"/>
              </a:ext>
            </a:extLst>
          </p:cNvPr>
          <p:cNvCxnSpPr>
            <a:cxnSpLocks/>
            <a:endCxn id="20" idx="0"/>
          </p:cNvCxnSpPr>
          <p:nvPr/>
        </p:nvCxnSpPr>
        <p:spPr>
          <a:xfrm rot="10800000" flipV="1">
            <a:off x="1290638" y="2459736"/>
            <a:ext cx="2046922" cy="850014"/>
          </a:xfrm>
          <a:prstGeom prst="curvedConnector2">
            <a:avLst/>
          </a:prstGeom>
          <a:ln w="19050">
            <a:solidFill>
              <a:srgbClr val="B10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17">
            <a:extLst>
              <a:ext uri="{FF2B5EF4-FFF2-40B4-BE49-F238E27FC236}">
                <a16:creationId xmlns="" xmlns:a16="http://schemas.microsoft.com/office/drawing/2014/main" id="{336F362F-92F3-4D19-B5E5-C95027288509}"/>
              </a:ext>
            </a:extLst>
          </p:cNvPr>
          <p:cNvCxnSpPr>
            <a:cxnSpLocks/>
          </p:cNvCxnSpPr>
          <p:nvPr/>
        </p:nvCxnSpPr>
        <p:spPr>
          <a:xfrm>
            <a:off x="5813677" y="2484005"/>
            <a:ext cx="2165282" cy="843500"/>
          </a:xfrm>
          <a:prstGeom prst="curvedConnector2">
            <a:avLst/>
          </a:prstGeom>
          <a:ln w="19050">
            <a:solidFill>
              <a:srgbClr val="B10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17">
            <a:extLst>
              <a:ext uri="{FF2B5EF4-FFF2-40B4-BE49-F238E27FC236}">
                <a16:creationId xmlns="" xmlns:a16="http://schemas.microsoft.com/office/drawing/2014/main" id="{336F362F-92F3-4D19-B5E5-C95027288509}"/>
              </a:ext>
            </a:extLst>
          </p:cNvPr>
          <p:cNvCxnSpPr>
            <a:cxnSpLocks/>
            <a:stCxn id="34" idx="2"/>
            <a:endCxn id="17" idx="0"/>
          </p:cNvCxnSpPr>
          <p:nvPr/>
        </p:nvCxnSpPr>
        <p:spPr>
          <a:xfrm rot="5400000">
            <a:off x="3752358" y="2479452"/>
            <a:ext cx="562737" cy="1097859"/>
          </a:xfrm>
          <a:prstGeom prst="curvedConnector3">
            <a:avLst>
              <a:gd name="adj1" fmla="val 50000"/>
            </a:avLst>
          </a:prstGeom>
          <a:ln w="19050">
            <a:solidFill>
              <a:srgbClr val="B10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кругленная соединительная линия 17">
            <a:extLst>
              <a:ext uri="{FF2B5EF4-FFF2-40B4-BE49-F238E27FC236}">
                <a16:creationId xmlns="" xmlns:a16="http://schemas.microsoft.com/office/drawing/2014/main" id="{336F362F-92F3-4D19-B5E5-C95027288509}"/>
              </a:ext>
            </a:extLst>
          </p:cNvPr>
          <p:cNvCxnSpPr>
            <a:cxnSpLocks/>
            <a:stCxn id="34" idx="2"/>
            <a:endCxn id="18" idx="0"/>
          </p:cNvCxnSpPr>
          <p:nvPr/>
        </p:nvCxnSpPr>
        <p:spPr>
          <a:xfrm rot="16200000" flipH="1">
            <a:off x="4844778" y="2484890"/>
            <a:ext cx="562737" cy="1086982"/>
          </a:xfrm>
          <a:prstGeom prst="curvedConnector3">
            <a:avLst>
              <a:gd name="adj1" fmla="val 50000"/>
            </a:avLst>
          </a:prstGeom>
          <a:ln w="19050">
            <a:solidFill>
              <a:srgbClr val="B10F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9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1">
            <a:extLst>
              <a:ext uri="{FF2B5EF4-FFF2-40B4-BE49-F238E27FC236}">
                <a16:creationId xmlns="" xmlns:a16="http://schemas.microsoft.com/office/drawing/2014/main" id="{8E69F3C3-0584-475D-A31D-46F65DE10132}"/>
              </a:ext>
            </a:extLst>
          </p:cNvPr>
          <p:cNvSpPr/>
          <p:nvPr/>
        </p:nvSpPr>
        <p:spPr>
          <a:xfrm>
            <a:off x="2368296" y="419238"/>
            <a:ext cx="4407408" cy="576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180000" rIns="36000" bIns="180000" rtlCol="0" anchor="ctr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Компьютерные программы </a:t>
            </a:r>
          </a:p>
        </p:txBody>
      </p:sp>
      <p:sp>
        <p:nvSpPr>
          <p:cNvPr id="4" name="Скругленный прямоугольник 10">
            <a:extLst>
              <a:ext uri="{FF2B5EF4-FFF2-40B4-BE49-F238E27FC236}">
                <a16:creationId xmlns="" xmlns:a16="http://schemas.microsoft.com/office/drawing/2014/main" id="{4340BE7E-BC03-4563-BCB5-11E6BC31F3F3}"/>
              </a:ext>
            </a:extLst>
          </p:cNvPr>
          <p:cNvSpPr/>
          <p:nvPr/>
        </p:nvSpPr>
        <p:spPr>
          <a:xfrm>
            <a:off x="358774" y="1503137"/>
            <a:ext cx="2214000" cy="742706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000" tIns="180000" rIns="27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Системные</a:t>
            </a:r>
          </a:p>
        </p:txBody>
      </p:sp>
      <p:sp>
        <p:nvSpPr>
          <p:cNvPr id="5" name="Скругленный прямоугольник 12">
            <a:extLst>
              <a:ext uri="{FF2B5EF4-FFF2-40B4-BE49-F238E27FC236}">
                <a16:creationId xmlns="" xmlns:a16="http://schemas.microsoft.com/office/drawing/2014/main" id="{660A81BF-79AC-432F-933E-790F0E7CD2E2}"/>
              </a:ext>
            </a:extLst>
          </p:cNvPr>
          <p:cNvSpPr/>
          <p:nvPr/>
        </p:nvSpPr>
        <p:spPr>
          <a:xfrm>
            <a:off x="3017520" y="1503137"/>
            <a:ext cx="3118104" cy="742706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000" tIns="180000" rIns="27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Инструментальные</a:t>
            </a:r>
          </a:p>
        </p:txBody>
      </p:sp>
      <p:sp>
        <p:nvSpPr>
          <p:cNvPr id="6" name="Скругленный прямоугольник 13">
            <a:extLst>
              <a:ext uri="{FF2B5EF4-FFF2-40B4-BE49-F238E27FC236}">
                <a16:creationId xmlns="" xmlns:a16="http://schemas.microsoft.com/office/drawing/2014/main" id="{21DA1CFB-C15F-4D2B-AEFA-571D30546458}"/>
              </a:ext>
            </a:extLst>
          </p:cNvPr>
          <p:cNvSpPr/>
          <p:nvPr/>
        </p:nvSpPr>
        <p:spPr>
          <a:xfrm>
            <a:off x="6601968" y="1503137"/>
            <a:ext cx="2215006" cy="742706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0000" tIns="180000" rIns="270000" bIns="180000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Прикладные</a:t>
            </a:r>
          </a:p>
        </p:txBody>
      </p:sp>
      <p:cxnSp>
        <p:nvCxnSpPr>
          <p:cNvPr id="7" name="Скругленная соединительная линия 4">
            <a:extLst>
              <a:ext uri="{FF2B5EF4-FFF2-40B4-BE49-F238E27FC236}">
                <a16:creationId xmlns="" xmlns:a16="http://schemas.microsoft.com/office/drawing/2014/main" id="{D353A4F4-3163-4B2D-ADE1-AA45B19758E0}"/>
              </a:ext>
            </a:extLst>
          </p:cNvPr>
          <p:cNvCxnSpPr>
            <a:cxnSpLocks/>
            <a:stCxn id="3" idx="1"/>
            <a:endCxn id="4" idx="0"/>
          </p:cNvCxnSpPr>
          <p:nvPr/>
        </p:nvCxnSpPr>
        <p:spPr>
          <a:xfrm rot="10800000" flipV="1">
            <a:off x="1465774" y="707237"/>
            <a:ext cx="902522" cy="795899"/>
          </a:xfrm>
          <a:prstGeom prst="curved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17">
            <a:extLst>
              <a:ext uri="{FF2B5EF4-FFF2-40B4-BE49-F238E27FC236}">
                <a16:creationId xmlns="" xmlns:a16="http://schemas.microsoft.com/office/drawing/2014/main" id="{336F362F-92F3-4D19-B5E5-C95027288509}"/>
              </a:ext>
            </a:extLst>
          </p:cNvPr>
          <p:cNvCxnSpPr>
            <a:cxnSpLocks/>
            <a:stCxn id="3" idx="3"/>
            <a:endCxn id="6" idx="0"/>
          </p:cNvCxnSpPr>
          <p:nvPr/>
        </p:nvCxnSpPr>
        <p:spPr>
          <a:xfrm>
            <a:off x="6775704" y="707238"/>
            <a:ext cx="933767" cy="795899"/>
          </a:xfrm>
          <a:prstGeom prst="curved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639C0E46-E622-4D7E-BA0E-C9BD8866C51C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4572000" y="995238"/>
            <a:ext cx="4572" cy="5078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580186" y="2376000"/>
            <a:ext cx="2478088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Служат для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решения задач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пользователя: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рисунков, текстов,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таблиц и т. д.</a:t>
            </a:r>
            <a:endParaRPr lang="ru-RU" sz="1900" dirty="0">
              <a:solidFill>
                <a:srgbClr val="40404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24361" y="2376000"/>
            <a:ext cx="235902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Обеспечивают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работу компьютера и его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взаимодействие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человеком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498620" y="2376000"/>
            <a:ext cx="23080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Программы 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предназначены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создания </a:t>
            </a:r>
          </a:p>
          <a:p>
            <a:r>
              <a:rPr lang="ru-RU" sz="1900" dirty="0">
                <a:solidFill>
                  <a:srgbClr val="4040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новых программ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8A334DB-44A9-487F-A8ED-CC302DAA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373" y="0"/>
            <a:ext cx="1316627" cy="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AF2D5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42" grpId="0" uiExpand="1" build="p"/>
      <p:bldP spid="43" grpId="0" uiExpand="1" build="p"/>
      <p:bldP spid="4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2800" y="2700961"/>
            <a:ext cx="41194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Числовые данные обрабатывают</a:t>
            </a:r>
          </a:p>
          <a:p>
            <a:pPr>
              <a:spcAft>
                <a:spcPts val="0"/>
              </a:spcAft>
            </a:pPr>
            <a:r>
              <a:rPr lang="ru-RU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электронные таблицы</a:t>
            </a:r>
          </a:p>
          <a:p>
            <a:pPr>
              <a:spcAft>
                <a:spcPts val="0"/>
              </a:spcAft>
            </a:pPr>
            <a:r>
              <a:rPr 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программный </a:t>
            </a:r>
          </a:p>
          <a:p>
            <a:pPr>
              <a:spcAft>
                <a:spcPts val="0"/>
              </a:spcAft>
            </a:pPr>
            <a:r>
              <a:rPr lang="ru-RU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калькулятор</a:t>
            </a:r>
            <a:r>
              <a:rPr 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9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363" y="360105"/>
            <a:ext cx="4206240" cy="2156826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2480" y="396000"/>
            <a:ext cx="304813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создания текстов 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дальнейшей работы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ними предназначены</a:t>
            </a:r>
          </a:p>
          <a:p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текстовые </a:t>
            </a:r>
          </a:p>
          <a:p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редакторы</a:t>
            </a:r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4024" y="396000"/>
            <a:ext cx="352044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помощью г</a:t>
            </a:r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рафических</a:t>
            </a:r>
          </a:p>
          <a:p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редакторов</a:t>
            </a:r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создаются 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обрабатываются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графические 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объекты.</a:t>
            </a:r>
            <a:endParaRPr lang="ru-RU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320" y="2700961"/>
            <a:ext cx="398678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Музыкальные произведения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можно создавать </a:t>
            </a:r>
          </a:p>
          <a:p>
            <a:r>
              <a:rPr lang="ru-RU" sz="19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обрабатывать с помощью</a:t>
            </a:r>
          </a:p>
          <a:p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музыкальных</a:t>
            </a:r>
          </a:p>
          <a:p>
            <a:r>
              <a:rPr lang="ru-RU" sz="1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редакторов</a:t>
            </a:r>
            <a:r>
              <a:rPr lang="ru-RU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026" name="Picture 2" descr="http://mabi.vspu.ru/files/2019/12/Risunok2-1024x39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07869">
            <a:off x="2690883" y="1361986"/>
            <a:ext cx="776221" cy="96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abi.vspu.ru/files/2019/12/Risunok2-1024x39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0414">
            <a:off x="3504590" y="472697"/>
            <a:ext cx="818148" cy="8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t3.ggpht.com/a/AGF-l7_OLdce58ItF-qu3nLGxlZax-jFHWab0T3B=s900-c-k-c0xffffffff-no-rj-m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10270">
            <a:off x="7905672" y="1015845"/>
            <a:ext cx="809244" cy="7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85" y="1402341"/>
            <a:ext cx="1761760" cy="994636"/>
          </a:xfrm>
          <a:prstGeom prst="rect">
            <a:avLst/>
          </a:prstGeom>
        </p:spPr>
      </p:pic>
      <p:pic>
        <p:nvPicPr>
          <p:cNvPr id="1032" name="Picture 8" descr="https://poleandaerialstudioowner.com/wp-content/uploads/2015/10/1024px-Audacity.svg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5201">
            <a:off x="3074466" y="3651315"/>
            <a:ext cx="1007108" cy="10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innetwork.files.wordpress.com/2016/06/microsoft_excel_2013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051">
            <a:off x="6909127" y="3755263"/>
            <a:ext cx="863767" cy="8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.imgbin.com/19/19/22/imgbin-windows-calculator-computer-icons-windows-7-windows-10-calculator-XCRLezTxahytFDQjnDqk7kPHv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38398">
            <a:off x="8078165" y="3419699"/>
            <a:ext cx="508051" cy="678390"/>
          </a:xfrm>
          <a:prstGeom prst="roundRect">
            <a:avLst>
              <a:gd name="adj" fmla="val 442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0363" y="2638045"/>
            <a:ext cx="4206240" cy="2156826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76021" y="360000"/>
            <a:ext cx="4206240" cy="2156826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76021" y="2638800"/>
            <a:ext cx="4206240" cy="2156826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 uiExpand="1" build="p"/>
      <p:bldP spid="5" grpId="0" build="p"/>
      <p:bldP spid="6" grpId="0" uiExpand="1" build="p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B63076-A9D7-4C24-BFAD-272071F29185}"/>
              </a:ext>
            </a:extLst>
          </p:cNvPr>
          <p:cNvSpPr/>
          <p:nvPr/>
        </p:nvSpPr>
        <p:spPr>
          <a:xfrm>
            <a:off x="537265" y="427473"/>
            <a:ext cx="3850703" cy="4237607"/>
          </a:xfrm>
          <a:prstGeom prst="rect">
            <a:avLst/>
          </a:prstGeom>
          <a:noFill/>
          <a:ln w="22225">
            <a:solidFill>
              <a:srgbClr val="0E8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2AC15C7-2177-4156-88B8-F8510119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8" y="446517"/>
            <a:ext cx="4504959" cy="4504959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жчина, комна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D1CD1CB-253D-4ACD-865A-C9666BA3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63" y="427473"/>
            <a:ext cx="4267208" cy="4267208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08B4EA6-9328-420C-AB95-9D486340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7" y="2554140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rgbClr val="CC1F3B"/>
            </a:solidFill>
          </a:ln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C66AC16-4E03-48D4-BFE5-582FD88F9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938" y="2302140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rgbClr val="CC1F3B"/>
            </a:solidFill>
          </a:ln>
        </p:spPr>
      </p:pic>
      <p:sp>
        <p:nvSpPr>
          <p:cNvPr id="10" name="Часть круга 42">
            <a:extLst>
              <a:ext uri="{FF2B5EF4-FFF2-40B4-BE49-F238E27FC236}">
                <a16:creationId xmlns="" xmlns:a16="http://schemas.microsoft.com/office/drawing/2014/main" id="{0BB8C600-ECA0-45F5-B0B4-3CB16A845DD1}"/>
              </a:ext>
            </a:extLst>
          </p:cNvPr>
          <p:cNvSpPr/>
          <p:nvPr/>
        </p:nvSpPr>
        <p:spPr>
          <a:xfrm rot="10800000">
            <a:off x="6460742" y="247731"/>
            <a:ext cx="2064068" cy="1962743"/>
          </a:xfrm>
          <a:prstGeom prst="pie">
            <a:avLst>
              <a:gd name="adj1" fmla="val 21269684"/>
              <a:gd name="adj2" fmla="val 2001038"/>
            </a:avLst>
          </a:prstGeom>
          <a:solidFill>
            <a:srgbClr val="CC1F3B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11" name="Рисунок 10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C04DF74-B983-4836-B4C8-8AEE9B59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38" y="1269610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rgbClr val="CC1F3B"/>
            </a:solidFill>
          </a:ln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0CD115B-54C6-4944-864A-26EFC98A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14" y="1539140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rgbClr val="CC1F3B"/>
            </a:solidFill>
          </a:ln>
        </p:spPr>
      </p:pic>
      <p:pic>
        <p:nvPicPr>
          <p:cNvPr id="16" name="Рисунок 15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3FE564E-930C-47FF-A49C-531E7D2D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929" y="4187691"/>
            <a:ext cx="252000" cy="252000"/>
          </a:xfrm>
          <a:prstGeom prst="ellipse">
            <a:avLst/>
          </a:prstGeom>
          <a:solidFill>
            <a:schemeClr val="bg1"/>
          </a:solidFill>
          <a:ln>
            <a:solidFill>
              <a:srgbClr val="CC1F3B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6BB68D1-17D4-4895-88D4-D1003367AD22}"/>
              </a:ext>
            </a:extLst>
          </p:cNvPr>
          <p:cNvSpPr/>
          <p:nvPr/>
        </p:nvSpPr>
        <p:spPr>
          <a:xfrm>
            <a:off x="4842255" y="427474"/>
            <a:ext cx="3899409" cy="4233754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3E2725C-01F3-4AEF-8A2D-9D74E7950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140" y="2439965"/>
            <a:ext cx="266116" cy="266116"/>
          </a:xfrm>
          <a:prstGeom prst="ellipse">
            <a:avLst/>
          </a:prstGeom>
          <a:solidFill>
            <a:schemeClr val="bg1"/>
          </a:solidFill>
          <a:ln>
            <a:solidFill>
              <a:srgbClr val="0E8C6D"/>
            </a:solidFill>
          </a:ln>
        </p:spPr>
      </p:pic>
      <p:pic>
        <p:nvPicPr>
          <p:cNvPr id="7" name="Рисунок 6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E6A36485-6FCF-4631-AF18-46271EBFD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992" y="2565697"/>
            <a:ext cx="266116" cy="266116"/>
          </a:xfrm>
          <a:prstGeom prst="ellipse">
            <a:avLst/>
          </a:prstGeom>
          <a:solidFill>
            <a:schemeClr val="bg1"/>
          </a:solidFill>
          <a:ln>
            <a:solidFill>
              <a:srgbClr val="0E8C6D"/>
            </a:solidFill>
          </a:ln>
        </p:spPr>
      </p:pic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92BD172-A2BF-4D36-9F30-87D223F9A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829" y="1501167"/>
            <a:ext cx="266116" cy="266116"/>
          </a:xfrm>
          <a:prstGeom prst="ellipse">
            <a:avLst/>
          </a:prstGeom>
          <a:solidFill>
            <a:schemeClr val="bg1"/>
          </a:solidFill>
          <a:ln>
            <a:solidFill>
              <a:srgbClr val="0E8C6D"/>
            </a:solidFill>
          </a:ln>
        </p:spPr>
      </p:pic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32BB0E8-7D36-44DF-8389-6AE0B9BF9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608" y="1501167"/>
            <a:ext cx="266116" cy="266116"/>
          </a:xfrm>
          <a:prstGeom prst="ellipse">
            <a:avLst/>
          </a:prstGeom>
          <a:solidFill>
            <a:schemeClr val="bg1"/>
          </a:solidFill>
          <a:ln>
            <a:solidFill>
              <a:srgbClr val="0E8C6D"/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B03937F6-2D11-435B-A894-F83EB6F260DC}"/>
              </a:ext>
            </a:extLst>
          </p:cNvPr>
          <p:cNvCxnSpPr>
            <a:cxnSpLocks/>
          </p:cNvCxnSpPr>
          <p:nvPr/>
        </p:nvCxnSpPr>
        <p:spPr>
          <a:xfrm flipV="1">
            <a:off x="1293346" y="1339396"/>
            <a:ext cx="1502482" cy="0"/>
          </a:xfrm>
          <a:prstGeom prst="line">
            <a:avLst/>
          </a:prstGeom>
          <a:ln w="12700">
            <a:solidFill>
              <a:srgbClr val="0E8C6D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рису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76AAFEF-647A-4040-8A3E-8F304A69A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0919" y="4218150"/>
            <a:ext cx="266116" cy="266116"/>
          </a:xfrm>
          <a:prstGeom prst="ellipse">
            <a:avLst/>
          </a:prstGeom>
          <a:solidFill>
            <a:schemeClr val="bg1"/>
          </a:solidFill>
          <a:ln>
            <a:solidFill>
              <a:srgbClr val="0E8C6D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5E347C7-7AB0-4AC6-B5DA-A0EFD6E1B496}"/>
              </a:ext>
            </a:extLst>
          </p:cNvPr>
          <p:cNvSpPr/>
          <p:nvPr/>
        </p:nvSpPr>
        <p:spPr>
          <a:xfrm>
            <a:off x="1512109" y="1038140"/>
            <a:ext cx="1046134" cy="34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spc="-50" dirty="0">
                <a:solidFill>
                  <a:srgbClr val="0E8C6D"/>
                </a:solidFill>
              </a:rPr>
              <a:t>50−60 см</a:t>
            </a:r>
            <a:endParaRPr lang="x-none" sz="1500" spc="-50" dirty="0">
              <a:solidFill>
                <a:srgbClr val="0E8C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3F"/>
                                      </p:to>
                                    </p:animClr>
                                    <p:animClr clrSpc="rgb" dir="cw">
                                      <p:cBhvr>
                                        <p:cTn id="7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3F"/>
                                      </p:to>
                                    </p:animClr>
                                    <p:set>
                                      <p:cBhvr>
                                        <p:cTn id="8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83752" y="805246"/>
            <a:ext cx="4247016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Что такое компьютер?</a:t>
            </a:r>
          </a:p>
          <a:p>
            <a:pPr marL="182563" indent="-18256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Из каких основных частей компьютер состоит?</a:t>
            </a:r>
          </a:p>
          <a:p>
            <a:pPr>
              <a:lnSpc>
                <a:spcPts val="1000"/>
              </a:lnSpc>
            </a:pPr>
            <a:endParaRPr lang="ru-RU" sz="2000" dirty="0">
              <a:solidFill>
                <a:schemeClr val="bg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Почему компьютер – это система? </a:t>
            </a:r>
          </a:p>
          <a:p>
            <a:pPr marL="182563" indent="-182563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Зачем компьютеру нужны компьютерные программы?</a:t>
            </a:r>
          </a:p>
          <a:p>
            <a:pPr>
              <a:lnSpc>
                <a:spcPts val="1000"/>
              </a:lnSpc>
            </a:pPr>
            <a:endParaRPr lang="ru-RU" sz="2000" dirty="0">
              <a:solidFill>
                <a:schemeClr val="bg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Какие бывают компьютерные программы?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500"/>
            <a:ext cx="4708801" cy="43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500"/>
            <a:ext cx="47088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CB5C0F-0CEE-41F8-A171-2AD439A74003}"/>
              </a:ext>
            </a:extLst>
          </p:cNvPr>
          <p:cNvSpPr txBox="1"/>
          <p:nvPr/>
        </p:nvSpPr>
        <p:spPr>
          <a:xfrm>
            <a:off x="-74789" y="437425"/>
            <a:ext cx="9293578" cy="792000"/>
          </a:xfrm>
          <a:prstGeom prst="rect">
            <a:avLst/>
          </a:prstGeom>
          <a:solidFill>
            <a:srgbClr val="FEDF44">
              <a:alpha val="85000"/>
            </a:srgbClr>
          </a:solidFill>
          <a:ln w="317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  <p:txBody>
          <a:bodyPr wrap="square" lIns="180000" tIns="180000" rIns="180000" bIns="180000" rtlCol="0" anchor="ctr" anchorCtr="0">
            <a:spAutoFit/>
          </a:bodyPr>
          <a:lstStyle/>
          <a:p>
            <a:r>
              <a:rPr lang="ru-RU" sz="2300" dirty="0">
                <a:solidFill>
                  <a:srgbClr val="303030"/>
                </a:solidFill>
              </a:rPr>
              <a:t>       Компьютер предназначен для получения, обработки,</a:t>
            </a:r>
          </a:p>
          <a:p>
            <a:r>
              <a:rPr lang="ru-RU" sz="2300" dirty="0">
                <a:solidFill>
                  <a:srgbClr val="303030"/>
                </a:solidFill>
              </a:rPr>
              <a:t>       хранения и передачи данных.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4322" y="2844776"/>
            <a:ext cx="22108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Данные нужно</a:t>
            </a:r>
          </a:p>
          <a:p>
            <a:r>
              <a:rPr lang="ru-RU" sz="2000" dirty="0">
                <a:solidFill>
                  <a:srgbClr val="0091C4"/>
                </a:solidFill>
              </a:rPr>
              <a:t>ввести</a:t>
            </a:r>
            <a:r>
              <a:rPr lang="ru-RU" sz="2000" dirty="0"/>
              <a:t> в память</a:t>
            </a:r>
          </a:p>
          <a:p>
            <a:r>
              <a:rPr lang="ru-RU" sz="2000" dirty="0"/>
              <a:t>компьютера.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48975" y="1559004"/>
            <a:ext cx="273056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После этого данные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можно </a:t>
            </a:r>
            <a:r>
              <a:rPr lang="ru-RU" sz="2000" dirty="0">
                <a:solidFill>
                  <a:srgbClr val="0091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хранить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91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обрабатывать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91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выводить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 на экран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2000" dirty="0">
                <a:solidFill>
                  <a:srgbClr val="0091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распечатывать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на бумаге.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Дуга 8"/>
          <p:cNvSpPr/>
          <p:nvPr/>
        </p:nvSpPr>
        <p:spPr>
          <a:xfrm rot="16837470">
            <a:off x="1428264" y="2116119"/>
            <a:ext cx="1609725" cy="1609725"/>
          </a:xfrm>
          <a:prstGeom prst="arc">
            <a:avLst>
              <a:gd name="adj1" fmla="val 16200000"/>
              <a:gd name="adj2" fmla="val 1047539"/>
            </a:avLst>
          </a:prstGeom>
          <a:ln w="19050">
            <a:solidFill>
              <a:srgbClr val="0091C4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4151" y="3143027"/>
            <a:ext cx="1024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ввести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1836" y="2628899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выводить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55176" y="1922472"/>
            <a:ext cx="12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хранить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54099" y="2274957"/>
            <a:ext cx="1965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обрабатывать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76094" y="2955725"/>
            <a:ext cx="208582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распечатывать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23" y="1263048"/>
            <a:ext cx="5507407" cy="37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allAtOnce" animBg="1"/>
      <p:bldP spid="7" grpId="0"/>
      <p:bldP spid="3" grpId="0" uiExpand="1" build="p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622400" y="2214000"/>
            <a:ext cx="4648200" cy="428625"/>
          </a:xfrm>
          <a:prstGeom prst="rect">
            <a:avLst/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-75600" y="2214049"/>
            <a:ext cx="4648200" cy="428625"/>
          </a:xfrm>
          <a:prstGeom prst="rect">
            <a:avLst/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23304" y="370800"/>
            <a:ext cx="4648200" cy="428625"/>
          </a:xfrm>
          <a:prstGeom prst="rect">
            <a:avLst/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76200" y="371475"/>
            <a:ext cx="4648200" cy="428625"/>
          </a:xfrm>
          <a:prstGeom prst="rect">
            <a:avLst/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2476" y="3769895"/>
            <a:ext cx="3135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Позволяет управлять</a:t>
            </a:r>
          </a:p>
          <a:p>
            <a:pPr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экранными объектами.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5286" y="401962"/>
            <a:ext cx="259718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spc="-3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Устройства ввода </a:t>
            </a:r>
            <a:endParaRPr lang="ru-RU" sz="1200" spc="-3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0210" y="399960"/>
            <a:ext cx="427044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spc="-3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Устройства хранения данных </a:t>
            </a:r>
            <a:endParaRPr lang="ru-RU" sz="1200" spc="-3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561" y="2212315"/>
            <a:ext cx="4213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3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обработки данных</a:t>
            </a:r>
            <a:endParaRPr lang="ru-RU" sz="1200" spc="-3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52847" y="2214000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3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Устройства вывода</a:t>
            </a:r>
            <a:endParaRPr lang="ru-RU" sz="1200" spc="-3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76200" y="800100"/>
            <a:ext cx="4632960" cy="1259149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23304" y="418974"/>
            <a:ext cx="4648200" cy="1640276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899">
            <a:off x="321483" y="1078803"/>
            <a:ext cx="2312386" cy="5933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5890" r="29126" b="5244"/>
          <a:stretch/>
        </p:blipFill>
        <p:spPr>
          <a:xfrm>
            <a:off x="2684502" y="1091831"/>
            <a:ext cx="379677" cy="8231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62" y="964500"/>
            <a:ext cx="1277344" cy="8189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3"/>
          <a:stretch/>
        </p:blipFill>
        <p:spPr>
          <a:xfrm rot="20077475">
            <a:off x="4659618" y="1152811"/>
            <a:ext cx="1883895" cy="522482"/>
          </a:xfrm>
          <a:prstGeom prst="rect">
            <a:avLst/>
          </a:prstGeom>
        </p:spPr>
      </p:pic>
      <p:pic>
        <p:nvPicPr>
          <p:cNvPr id="25" name="Picture 4" descr="Флешки, Флэш Память, Usb, Usb Памяти">
            <a:extLst>
              <a:ext uri="{FF2B5EF4-FFF2-40B4-BE49-F238E27FC236}">
                <a16:creationId xmlns="" xmlns:a16="http://schemas.microsoft.com/office/drawing/2014/main" id="{91FC6592-E64F-43DD-AAFA-100922F3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993">
            <a:off x="7989958" y="1238409"/>
            <a:ext cx="824721" cy="4123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vd, Музыка, Диск, Компактных, Cd">
            <a:extLst>
              <a:ext uri="{FF2B5EF4-FFF2-40B4-BE49-F238E27FC236}">
                <a16:creationId xmlns="" xmlns:a16="http://schemas.microsoft.com/office/drawing/2014/main" id="{BAE38CA6-4923-4826-8232-FFFC610B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64" y="999985"/>
            <a:ext cx="901524" cy="8936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38" y="2607001"/>
            <a:ext cx="912482" cy="91248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75600" y="2217860"/>
            <a:ext cx="4632960" cy="1259149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t="20433" r="13134" b="15972"/>
          <a:stretch/>
        </p:blipFill>
        <p:spPr>
          <a:xfrm>
            <a:off x="4668034" y="2629677"/>
            <a:ext cx="1425347" cy="1415094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7371371" y="2770229"/>
            <a:ext cx="1488690" cy="938465"/>
            <a:chOff x="6399698" y="5037214"/>
            <a:chExt cx="2078787" cy="1310459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9698" y="5039481"/>
              <a:ext cx="1067817" cy="1308192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668" y="5037214"/>
              <a:ext cx="1067817" cy="1308192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929" y="3824217"/>
            <a:ext cx="828283" cy="8337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52" y="3225949"/>
            <a:ext cx="1473636" cy="1469112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622400" y="2232986"/>
            <a:ext cx="4632960" cy="2566594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-75600" y="3540431"/>
            <a:ext cx="4632960" cy="1259149"/>
          </a:xfrm>
          <a:prstGeom prst="rect">
            <a:avLst/>
          </a:prstGeom>
          <a:noFill/>
          <a:ln w="19050">
            <a:solidFill>
              <a:srgbClr val="009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8" y="3759343"/>
            <a:ext cx="1278862" cy="7353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4CDCC60-E082-464A-B9BC-3E9643FBB5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373" y="0"/>
            <a:ext cx="1316627" cy="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552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 animBg="1"/>
      <p:bldP spid="15" grpId="0" animBg="1"/>
      <p:bldP spid="3" grpId="0"/>
      <p:bldP spid="4" grpId="0"/>
      <p:bldP spid="6" grpId="0"/>
      <p:bldP spid="8" grpId="0"/>
      <p:bldP spid="10" grpId="0"/>
      <p:bldP spid="14" grpId="0" animBg="1"/>
      <p:bldP spid="17" grpId="0" animBg="1"/>
      <p:bldP spid="28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ая выноска 16"/>
          <p:cNvSpPr/>
          <p:nvPr/>
        </p:nvSpPr>
        <p:spPr>
          <a:xfrm>
            <a:off x="6336686" y="79792"/>
            <a:ext cx="2171700" cy="2596067"/>
          </a:xfrm>
          <a:prstGeom prst="wedgeRectCallout">
            <a:avLst>
              <a:gd name="adj1" fmla="val -59868"/>
              <a:gd name="adj2" fmla="val 61252"/>
            </a:avLst>
          </a:prstGeom>
          <a:solidFill>
            <a:srgbClr val="009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2" y="726692"/>
            <a:ext cx="2537754" cy="651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5890" r="29126" b="5244"/>
          <a:stretch/>
        </p:blipFill>
        <p:spPr>
          <a:xfrm>
            <a:off x="3273519" y="3839345"/>
            <a:ext cx="379677" cy="823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15" y="2342277"/>
            <a:ext cx="1981441" cy="127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t="20433" r="13134" b="15972"/>
          <a:stretch/>
        </p:blipFill>
        <p:spPr>
          <a:xfrm>
            <a:off x="2830627" y="217919"/>
            <a:ext cx="1680771" cy="166868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73907" y="1769856"/>
            <a:ext cx="1488690" cy="938465"/>
            <a:chOff x="6399698" y="5037214"/>
            <a:chExt cx="2078787" cy="131045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9698" y="5039481"/>
              <a:ext cx="1067817" cy="130819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668" y="5037214"/>
              <a:ext cx="1067817" cy="130819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5236" y="3828719"/>
            <a:ext cx="828283" cy="833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6" y="2977456"/>
            <a:ext cx="1473636" cy="14691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37" y="1731383"/>
            <a:ext cx="686629" cy="39481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4733925" y="0"/>
            <a:ext cx="0" cy="5143500"/>
          </a:xfrm>
          <a:prstGeom prst="line">
            <a:avLst/>
          </a:prstGeom>
          <a:ln w="31750">
            <a:solidFill>
              <a:srgbClr val="0091C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447074" y="138387"/>
            <a:ext cx="19509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Внутренняя память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процессор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находятся внутри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системного блока.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3"/>
          <a:stretch/>
        </p:blipFill>
        <p:spPr>
          <a:xfrm rot="17173435">
            <a:off x="4988408" y="532487"/>
            <a:ext cx="972704" cy="2697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97" y="726692"/>
            <a:ext cx="814989" cy="8149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44" y="1731383"/>
            <a:ext cx="1231752" cy="226742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256962" y="2868300"/>
            <a:ext cx="271237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Разбирать системный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блок должен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специалист и только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C00000"/>
                </a:solidFill>
                <a:latin typeface="Roboto Slab" pitchFamily="2" charset="0"/>
                <a:ea typeface="Roboto Slab" pitchFamily="2" charset="0"/>
                <a:cs typeface="Times New Roman" panose="02020603050405020304" pitchFamily="18" charset="0"/>
              </a:rPr>
              <a:t>при необходимости.</a:t>
            </a:r>
            <a:endParaRPr lang="ru-RU" sz="1400" dirty="0">
              <a:solidFill>
                <a:srgbClr val="C00000"/>
              </a:solidFill>
              <a:effectLst/>
              <a:latin typeface="Roboto Slab" pitchFamily="2" charset="0"/>
              <a:ea typeface="Roboto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2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2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uiExpand="1" build="p"/>
      <p:bldP spid="2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345259"/>
            <a:ext cx="82048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8E0C82"/>
                </a:solidFill>
              </a:rPr>
              <a:t>Дополнительные и вспомогательные устройства</a:t>
            </a:r>
            <a:endParaRPr lang="en-US" sz="2400" b="1" dirty="0">
              <a:solidFill>
                <a:srgbClr val="8E0C82"/>
              </a:solidFill>
            </a:endParaRPr>
          </a:p>
          <a:p>
            <a:r>
              <a:rPr lang="ru-RU" sz="2400" b="1" dirty="0">
                <a:solidFill>
                  <a:srgbClr val="8E0C82"/>
                </a:solidFill>
              </a:rPr>
              <a:t>компьютера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5" t="5890" r="29126" b="5244"/>
          <a:stretch/>
        </p:blipFill>
        <p:spPr>
          <a:xfrm>
            <a:off x="4423395" y="3200960"/>
            <a:ext cx="498259" cy="108018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951647" y="1442921"/>
            <a:ext cx="2087309" cy="1505600"/>
          </a:xfrm>
          <a:prstGeom prst="roundRect">
            <a:avLst/>
          </a:prstGeom>
          <a:noFill/>
          <a:ln w="19050">
            <a:solidFill>
              <a:srgbClr val="8E0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46731" y="2556975"/>
            <a:ext cx="1459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Принтер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4" y="1514896"/>
            <a:ext cx="1064348" cy="1061081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084150" y="1442921"/>
            <a:ext cx="2087309" cy="1505600"/>
          </a:xfrm>
          <a:prstGeom prst="roundRect">
            <a:avLst/>
          </a:prstGeom>
          <a:noFill/>
          <a:ln w="19050">
            <a:solidFill>
              <a:srgbClr val="8E0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07809" y="2556975"/>
            <a:ext cx="1031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Сканер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88" y="1541110"/>
            <a:ext cx="1452712" cy="93137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43225" y="3091402"/>
            <a:ext cx="2087309" cy="1505600"/>
          </a:xfrm>
          <a:prstGeom prst="roundRect">
            <a:avLst/>
          </a:prstGeom>
          <a:noFill/>
          <a:ln w="19050">
            <a:solidFill>
              <a:srgbClr val="8E0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38309" y="4205456"/>
            <a:ext cx="1459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Колонки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42534" y="3223214"/>
            <a:ext cx="1488690" cy="938465"/>
            <a:chOff x="6399698" y="5037214"/>
            <a:chExt cx="2078787" cy="131045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9698" y="5039481"/>
              <a:ext cx="1067817" cy="130819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668" y="5037214"/>
              <a:ext cx="1067817" cy="1308192"/>
            </a:xfrm>
            <a:prstGeom prst="rect">
              <a:avLst/>
            </a:prstGeom>
          </p:spPr>
        </p:pic>
      </p:grpSp>
      <p:sp>
        <p:nvSpPr>
          <p:cNvPr id="18" name="Скругленный прямоугольник 17"/>
          <p:cNvSpPr/>
          <p:nvPr/>
        </p:nvSpPr>
        <p:spPr>
          <a:xfrm>
            <a:off x="3546346" y="3095816"/>
            <a:ext cx="2087309" cy="1505600"/>
          </a:xfrm>
          <a:prstGeom prst="roundRect">
            <a:avLst/>
          </a:prstGeom>
          <a:noFill/>
          <a:ln w="19050">
            <a:solidFill>
              <a:srgbClr val="8E0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79505" y="4209870"/>
            <a:ext cx="1459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Микрофон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28111" y="3091402"/>
            <a:ext cx="2087309" cy="1505600"/>
          </a:xfrm>
          <a:prstGeom prst="roundRect">
            <a:avLst/>
          </a:prstGeom>
          <a:noFill/>
          <a:ln w="19050">
            <a:solidFill>
              <a:srgbClr val="8E0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661269" y="4205456"/>
            <a:ext cx="1692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Веб-камера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 r="15821" b="-7454"/>
          <a:stretch/>
        </p:blipFill>
        <p:spPr>
          <a:xfrm>
            <a:off x="6881062" y="3191435"/>
            <a:ext cx="1011872" cy="1181201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9AB4DEA-ACD4-4217-B03F-5E22E356E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373" y="0"/>
            <a:ext cx="1316627" cy="2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CB5C0F-0CEE-41F8-A171-2AD439A74003}"/>
              </a:ext>
            </a:extLst>
          </p:cNvPr>
          <p:cNvSpPr txBox="1"/>
          <p:nvPr/>
        </p:nvSpPr>
        <p:spPr>
          <a:xfrm>
            <a:off x="-74789" y="264411"/>
            <a:ext cx="9293578" cy="1379178"/>
          </a:xfrm>
          <a:prstGeom prst="rect">
            <a:avLst/>
          </a:prstGeom>
          <a:solidFill>
            <a:srgbClr val="FEDF44">
              <a:alpha val="85000"/>
            </a:srgbClr>
          </a:solidFill>
          <a:ln w="317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  <p:txBody>
          <a:bodyPr wrap="square" lIns="180000" tIns="180000" rIns="180000" bIns="180000" rtlCol="0" anchor="ctr" anchorCtr="0">
            <a:spAutoFit/>
          </a:bodyPr>
          <a:lstStyle/>
          <a:p>
            <a:r>
              <a:rPr lang="ru-RU" sz="2200" dirty="0">
                <a:solidFill>
                  <a:srgbClr val="303030"/>
                </a:solidFill>
              </a:rPr>
              <a:t>   </a:t>
            </a:r>
            <a:r>
              <a:rPr lang="ru-RU" sz="2200" b="1" dirty="0">
                <a:solidFill>
                  <a:srgbClr val="303030"/>
                </a:solidFill>
              </a:rPr>
              <a:t>Компьютер – это система. </a:t>
            </a:r>
          </a:p>
          <a:p>
            <a:r>
              <a:rPr lang="ru-RU" sz="2200" dirty="0">
                <a:solidFill>
                  <a:srgbClr val="303030"/>
                </a:solidFill>
              </a:rPr>
              <a:t>   Система – это целое, которое состоит из частей, связанных</a:t>
            </a:r>
          </a:p>
          <a:p>
            <a:r>
              <a:rPr lang="ru-RU" sz="2200">
                <a:solidFill>
                  <a:srgbClr val="303030"/>
                </a:solidFill>
              </a:rPr>
              <a:t>   </a:t>
            </a:r>
            <a:r>
              <a:rPr lang="ru-RU" sz="2200" dirty="0">
                <a:solidFill>
                  <a:srgbClr val="303030"/>
                </a:solidFill>
              </a:rPr>
              <a:t>друг с другом.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66" y="1772930"/>
            <a:ext cx="6103047" cy="3400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60980">
            <a:off x="6370509" y="2218005"/>
            <a:ext cx="1699905" cy="6074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3426689"/>
              </a:avLst>
            </a:prstTxWarp>
            <a:spAutoFit/>
          </a:bodyPr>
          <a:lstStyle/>
          <a:p>
            <a:r>
              <a:rPr lang="ru-RU" sz="6800" dirty="0">
                <a:solidFill>
                  <a:srgbClr val="0091C4"/>
                </a:solidFill>
              </a:rPr>
              <a:t>Целое</a:t>
            </a:r>
          </a:p>
        </p:txBody>
      </p:sp>
      <p:sp>
        <p:nvSpPr>
          <p:cNvPr id="10" name="Овал 9"/>
          <p:cNvSpPr/>
          <p:nvPr/>
        </p:nvSpPr>
        <p:spPr>
          <a:xfrm rot="5400000">
            <a:off x="3049273" y="-103502"/>
            <a:ext cx="3076576" cy="6788780"/>
          </a:xfrm>
          <a:prstGeom prst="ellipse">
            <a:avLst/>
          </a:prstGeom>
          <a:ln w="31750">
            <a:solidFill>
              <a:srgbClr val="0091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45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533" y="1955800"/>
            <a:ext cx="1882318" cy="1403438"/>
          </a:xfrm>
          <a:prstGeom prst="rect">
            <a:avLst/>
          </a:prstGeom>
          <a:solidFill>
            <a:srgbClr val="EAF3FE"/>
          </a:solidFill>
          <a:ln w="6350">
            <a:solidFill>
              <a:schemeClr val="bg2">
                <a:lumMod val="2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65" b="-7079"/>
          <a:stretch/>
        </p:blipFill>
        <p:spPr>
          <a:xfrm>
            <a:off x="1421195" y="3466954"/>
            <a:ext cx="744993" cy="1403438"/>
          </a:xfrm>
          <a:prstGeom prst="rect">
            <a:avLst/>
          </a:prstGeom>
          <a:solidFill>
            <a:srgbClr val="EAF3FE"/>
          </a:solidFill>
          <a:ln w="63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7" y="410686"/>
            <a:ext cx="2899223" cy="1411922"/>
          </a:xfrm>
          <a:prstGeom prst="rect">
            <a:avLst/>
          </a:prstGeom>
          <a:solidFill>
            <a:srgbClr val="EAF3FE"/>
          </a:solidFill>
          <a:ln w="635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Рисунок 7" descr="Изображение выглядит как одежда, костюм&#10;&#10;Автоматически созданное описание">
            <a:extLst>
              <a:ext uri="{FF2B5EF4-FFF2-40B4-BE49-F238E27FC236}">
                <a16:creationId xmlns="" xmlns:a16="http://schemas.microsoft.com/office/drawing/2014/main" id="{4E46CBFF-1B9E-45E3-9251-0B7C1A964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645" y="463494"/>
            <a:ext cx="6369161" cy="6369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8CB5C0F-0CEE-41F8-A171-2AD439A74003}"/>
              </a:ext>
            </a:extLst>
          </p:cNvPr>
          <p:cNvSpPr txBox="1"/>
          <p:nvPr/>
        </p:nvSpPr>
        <p:spPr>
          <a:xfrm>
            <a:off x="5263064" y="1194592"/>
            <a:ext cx="3745089" cy="1717733"/>
          </a:xfrm>
          <a:prstGeom prst="rect">
            <a:avLst/>
          </a:prstGeom>
          <a:solidFill>
            <a:srgbClr val="FEDF44">
              <a:alpha val="85000"/>
            </a:srgbClr>
          </a:solidFill>
          <a:ln w="3175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  <p:txBody>
          <a:bodyPr wrap="square" lIns="180000" tIns="180000" rIns="180000" bIns="180000" rtlCol="0" anchor="ctr" anchorCtr="0">
            <a:spAutoFit/>
          </a:bodyPr>
          <a:lstStyle/>
          <a:p>
            <a:r>
              <a:rPr lang="ru-RU" sz="2100" spc="-40" dirty="0">
                <a:solidFill>
                  <a:srgbClr val="303030"/>
                </a:solidFill>
              </a:rPr>
              <a:t>Каждая деталь в любом</a:t>
            </a:r>
            <a:endParaRPr lang="en-US" sz="2100" spc="-40" dirty="0">
              <a:solidFill>
                <a:srgbClr val="303030"/>
              </a:solidFill>
            </a:endParaRPr>
          </a:p>
          <a:p>
            <a:r>
              <a:rPr lang="ru-RU" sz="2100" spc="-40" dirty="0">
                <a:solidFill>
                  <a:srgbClr val="303030"/>
                </a:solidFill>
              </a:rPr>
              <a:t>техническом устройстве</a:t>
            </a:r>
            <a:endParaRPr lang="en-US" sz="2100" spc="-40" dirty="0">
              <a:solidFill>
                <a:srgbClr val="303030"/>
              </a:solidFill>
            </a:endParaRPr>
          </a:p>
          <a:p>
            <a:r>
              <a:rPr lang="ru-RU" sz="2100" spc="-40" dirty="0">
                <a:solidFill>
                  <a:srgbClr val="303030"/>
                </a:solidFill>
              </a:rPr>
              <a:t>выполняет своё </a:t>
            </a:r>
            <a:endParaRPr lang="en-US" sz="2100" spc="-40" dirty="0">
              <a:solidFill>
                <a:srgbClr val="303030"/>
              </a:solidFill>
            </a:endParaRPr>
          </a:p>
          <a:p>
            <a:r>
              <a:rPr lang="ru-RU" sz="2100" spc="-40" dirty="0">
                <a:solidFill>
                  <a:srgbClr val="303030"/>
                </a:solidFill>
              </a:rPr>
              <a:t>назначение.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1700627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Экран (16:9)</PresentationFormat>
  <Paragraphs>124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Calibri</vt:lpstr>
      <vt:lpstr>Roboto Slab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2020-08-04T11:08:08Z</dcterms:created>
  <dcterms:modified xsi:type="dcterms:W3CDTF">2020-11-19T09:54:33Z</dcterms:modified>
</cp:coreProperties>
</file>