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1434" r:id="rId3"/>
    <p:sldId id="1464" r:id="rId4"/>
    <p:sldId id="1468" r:id="rId5"/>
    <p:sldId id="1496" r:id="rId6"/>
    <p:sldId id="1469" r:id="rId7"/>
    <p:sldId id="1470" r:id="rId8"/>
    <p:sldId id="1474" r:id="rId9"/>
    <p:sldId id="1475" r:id="rId10"/>
    <p:sldId id="1476" r:id="rId11"/>
    <p:sldId id="1477" r:id="rId12"/>
    <p:sldId id="1478" r:id="rId13"/>
    <p:sldId id="1479" r:id="rId14"/>
    <p:sldId id="1481" r:id="rId15"/>
    <p:sldId id="1482" r:id="rId16"/>
    <p:sldId id="1483" r:id="rId17"/>
    <p:sldId id="1484" r:id="rId18"/>
    <p:sldId id="1485" r:id="rId19"/>
    <p:sldId id="1486" r:id="rId20"/>
    <p:sldId id="1487" r:id="rId21"/>
    <p:sldId id="1488" r:id="rId22"/>
    <p:sldId id="1489" r:id="rId23"/>
    <p:sldId id="1490" r:id="rId24"/>
    <p:sldId id="1491" r:id="rId25"/>
    <p:sldId id="1492" r:id="rId26"/>
    <p:sldId id="1493" r:id="rId27"/>
    <p:sldId id="1494" r:id="rId28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Roboto Slab" panose="020B0604020202020204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2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009AD0"/>
    <a:srgbClr val="B9EDFF"/>
    <a:srgbClr val="D6EDBD"/>
    <a:srgbClr val="F1E8F8"/>
    <a:srgbClr val="65D7FF"/>
    <a:srgbClr val="FFFFC1"/>
    <a:srgbClr val="006B97"/>
    <a:srgbClr val="C0924F"/>
    <a:srgbClr val="D91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3860" autoAdjust="0"/>
  </p:normalViewPr>
  <p:slideViewPr>
    <p:cSldViewPr snapToGrid="0">
      <p:cViewPr varScale="1">
        <p:scale>
          <a:sx n="93" d="100"/>
          <a:sy n="93" d="100"/>
        </p:scale>
        <p:origin x="-8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304" y="7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F97DF82-703D-47B6-A2EA-6FCCD6A49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B684F6-9F03-48B1-88CA-F0081BC11A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460A-7433-4628-BA52-554E91974E03}" type="datetimeFigureOut">
              <a:rPr lang="x-none" smtClean="0"/>
              <a:t>13.01.2021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A90622-931D-4EAA-A78C-665F95D6D3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1ADE6D-382D-4839-9075-3A641DE4E0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7ECDE-5795-4A2D-821B-8629074569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2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C5002-D844-43E5-81D2-18FD95BFEBC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E0941-23E2-41BC-9D89-7C74AFE0E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4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E0941-23E2-41BC-9D89-7C74AFE0EE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1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2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45D9-F42A-4BFD-9C0D-A43B82B03A2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2399-5B53-4650-88F9-161B2D490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208BC6-2DDA-458E-8142-07489FAC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600" y="1655462"/>
            <a:ext cx="3602549" cy="63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Мир понятий</a:t>
            </a:r>
            <a:endParaRPr lang="en-US" sz="36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C8A66B-4401-4770-A03D-EFAB27465BD8}"/>
              </a:ext>
            </a:extLst>
          </p:cNvPr>
          <p:cNvSpPr txBox="1"/>
          <p:nvPr/>
        </p:nvSpPr>
        <p:spPr>
          <a:xfrm>
            <a:off x="381600" y="4473465"/>
            <a:ext cx="5046088" cy="261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Суждение, умозаключение, понятие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4F8522-F20F-4D22-97F3-DC475B3B3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" y="386334"/>
            <a:ext cx="732916" cy="7329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7824" y="331470"/>
            <a:ext cx="8183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 уметь видеть и называть существенные свойства объектов.</a:t>
            </a:r>
          </a:p>
          <a:p>
            <a:pPr>
              <a:lnSpc>
                <a:spcPts val="2000"/>
              </a:lnSpc>
            </a:pP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Ведь все существенные свойства (признаки) объекта составляют </a:t>
            </a:r>
          </a:p>
          <a:p>
            <a:pPr>
              <a:lnSpc>
                <a:spcPts val="2000"/>
              </a:lnSpc>
            </a:pPr>
            <a:r>
              <a:rPr lang="ru-RU" sz="1900" b="1" spc="-30" dirty="0">
                <a:solidFill>
                  <a:srgbClr val="006B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понятия</a:t>
            </a: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13215"/>
              </p:ext>
            </p:extLst>
          </p:nvPr>
        </p:nvGraphicFramePr>
        <p:xfrm>
          <a:off x="2138806" y="1439423"/>
          <a:ext cx="2816352" cy="2081016"/>
        </p:xfrm>
        <a:graphic>
          <a:graphicData uri="http://schemas.openxmlformats.org/drawingml/2006/table">
            <a:tbl>
              <a:tblPr firstRow="1" bandRow="1"/>
              <a:tblGrid>
                <a:gridCol w="2816352">
                  <a:extLst>
                    <a:ext uri="{9D8B030D-6E8A-4147-A177-3AD203B41FA5}">
                      <a16:colId xmlns:a16="http://schemas.microsoft.com/office/drawing/2014/main" xmlns="" val="693405193"/>
                    </a:ext>
                  </a:extLst>
                </a:gridCol>
              </a:tblGrid>
              <a:tr h="3468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Существенное</a:t>
                      </a:r>
                      <a:r>
                        <a:rPr lang="ru-RU" sz="1600" baseline="0" dirty="0"/>
                        <a:t> свойство 1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34044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Существенное</a:t>
                      </a:r>
                      <a:r>
                        <a:rPr lang="ru-RU" sz="1600" baseline="0" dirty="0"/>
                        <a:t> свойство 2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7781377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Существенное</a:t>
                      </a:r>
                      <a:r>
                        <a:rPr lang="ru-RU" sz="1600" baseline="0" dirty="0"/>
                        <a:t> свойство 3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49410672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Существенное</a:t>
                      </a:r>
                      <a:r>
                        <a:rPr lang="ru-RU" sz="1600" baseline="0" dirty="0"/>
                        <a:t> свойство 4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4119643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Существенное</a:t>
                      </a:r>
                      <a:r>
                        <a:rPr lang="ru-RU" sz="1600" baseline="0" dirty="0"/>
                        <a:t> свойство 5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7317560"/>
                  </a:ext>
                </a:extLst>
              </a:tr>
              <a:tr h="34683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089574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41848" y="1830418"/>
            <a:ext cx="1746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Даём </a:t>
            </a:r>
          </a:p>
          <a:p>
            <a:pPr algn="ctr"/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</a:t>
            </a:r>
          </a:p>
          <a:p>
            <a:pPr algn="ctr"/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понятия </a:t>
            </a:r>
          </a:p>
          <a:p>
            <a:pPr algn="ctr"/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7824" y="3746905"/>
            <a:ext cx="8092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1900" b="1" spc="-30" dirty="0">
                <a:solidFill>
                  <a:srgbClr val="006B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понятия – </a:t>
            </a: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 список существенных свойств, </a:t>
            </a:r>
          </a:p>
          <a:p>
            <a:pPr lvl="0">
              <a:lnSpc>
                <a:spcPts val="2000"/>
              </a:lnSpc>
            </a:pP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который позволяет безошибочно выделить объект из множества</a:t>
            </a:r>
          </a:p>
          <a:p>
            <a:pPr lvl="0">
              <a:lnSpc>
                <a:spcPts val="2000"/>
              </a:lnSpc>
            </a:pPr>
            <a:r>
              <a:rPr lang="ru-RU" sz="1900" spc="-3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других объектов, ему подобных.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" y="3793046"/>
            <a:ext cx="732916" cy="732916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>
            <a:off x="5084064" y="1439423"/>
            <a:ext cx="557784" cy="2081016"/>
          </a:xfrm>
          <a:prstGeom prst="rightBrace">
            <a:avLst>
              <a:gd name="adj1" fmla="val 1702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920A72A-FBF5-494E-9931-003C440A1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 build="p"/>
      <p:bldP spid="9" grpId="0" uiExpand="1" build="p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388" y="4267199"/>
            <a:ext cx="26734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spc="-30" dirty="0">
                <a:solidFill>
                  <a:srgbClr val="006B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понятия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2763" y="1819275"/>
            <a:ext cx="1956816" cy="998543"/>
          </a:xfrm>
          <a:prstGeom prst="roundRect">
            <a:avLst>
              <a:gd name="adj" fmla="val 255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1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5451" y="764572"/>
            <a:ext cx="1956816" cy="998543"/>
          </a:xfrm>
          <a:prstGeom prst="roundRect">
            <a:avLst>
              <a:gd name="adj" fmla="val 255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2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6675" y="2857939"/>
            <a:ext cx="1956816" cy="998543"/>
          </a:xfrm>
          <a:prstGeom prst="roundRect">
            <a:avLst>
              <a:gd name="adj" fmla="val 255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6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8211" y="1819352"/>
            <a:ext cx="1956816" cy="998543"/>
          </a:xfrm>
          <a:prstGeom prst="roundRect">
            <a:avLst>
              <a:gd name="adj" fmla="val 255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4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4667" y="2857939"/>
            <a:ext cx="1956816" cy="998543"/>
          </a:xfrm>
          <a:prstGeom prst="roundRect">
            <a:avLst>
              <a:gd name="adj" fmla="val 25582"/>
            </a:avLst>
          </a:prstGeom>
          <a:solidFill>
            <a:srgbClr val="E6A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5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4667" y="764250"/>
            <a:ext cx="1956816" cy="998543"/>
          </a:xfrm>
          <a:prstGeom prst="roundRect">
            <a:avLst>
              <a:gd name="adj" fmla="val 2558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Объект 3 со свойствами А, </a:t>
            </a:r>
            <a:r>
              <a:rPr lang="en-US" sz="2000" dirty="0"/>
              <a:t>B</a:t>
            </a:r>
            <a:r>
              <a:rPr lang="ru-RU" sz="2000" dirty="0"/>
              <a:t>, С…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1152525" y="333374"/>
            <a:ext cx="6638925" cy="3933825"/>
          </a:xfrm>
          <a:prstGeom prst="wedgeEllipseCallout">
            <a:avLst>
              <a:gd name="adj1" fmla="val 26022"/>
              <a:gd name="adj2" fmla="val 53741"/>
            </a:avLst>
          </a:prstGeom>
          <a:noFill/>
          <a:ln w="22225">
            <a:solidFill>
              <a:srgbClr val="D91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307E35-4570-4341-ACF5-0E800A85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60269" y="425487"/>
            <a:ext cx="4072376" cy="3314974"/>
          </a:xfrm>
          <a:prstGeom prst="ellipse">
            <a:avLst/>
          </a:prstGeom>
          <a:noFill/>
          <a:ln w="22225">
            <a:solidFill>
              <a:srgbClr val="006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Автомобиль, Сбор Винограда, Красный, 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8886" y="2712866"/>
            <a:ext cx="1663385" cy="83169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Драйв, F458 Паук, Феррари, Машины, Езд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" y="2232047"/>
            <a:ext cx="1663386" cy="83169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Роскошный Автомобиль, Дорогой, Lamborghini, Сти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7" y="1387341"/>
            <a:ext cx="1663385" cy="83169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Автомобиль, Vei, Транспортное Средство, Toyota, Ra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60" y="1813027"/>
            <a:ext cx="1869140" cy="93457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Автомобиль, Желтый, Авто, Транспортное Средств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" y="567623"/>
            <a:ext cx="1663387" cy="83169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Автомобиль, Спортивный Автомобиль, Гоночный Автомобил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61" y="944052"/>
            <a:ext cx="1393121" cy="91133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76114" y="3805433"/>
            <a:ext cx="237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Объём понятия</a:t>
            </a:r>
          </a:p>
          <a:p>
            <a:pPr algn="ctr"/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«кошка»</a:t>
            </a:r>
            <a:endParaRPr lang="ru-RU" sz="1600" dirty="0">
              <a:solidFill>
                <a:srgbClr val="006B97"/>
              </a:solidFill>
              <a:effectLst/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0061" y="3805433"/>
            <a:ext cx="2316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Объём понятия </a:t>
            </a:r>
          </a:p>
          <a:p>
            <a:pPr lvl="0" algn="ctr"/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«автомобиль»</a:t>
            </a:r>
            <a:endParaRPr lang="ru-RU" sz="1600" dirty="0">
              <a:solidFill>
                <a:srgbClr val="006B97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38250" y="425487"/>
            <a:ext cx="4072376" cy="3314974"/>
          </a:xfrm>
          <a:prstGeom prst="ellipse">
            <a:avLst/>
          </a:prstGeom>
          <a:noFill/>
          <a:ln w="22225">
            <a:solidFill>
              <a:srgbClr val="006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4" y="1358387"/>
            <a:ext cx="1154129" cy="15388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3" y="599432"/>
            <a:ext cx="1515041" cy="13209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3" y="2427315"/>
            <a:ext cx="1308259" cy="1272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13" y="704850"/>
            <a:ext cx="1281170" cy="1281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36" y="1947174"/>
            <a:ext cx="1324641" cy="15467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EFFD87-35B7-42A3-87DA-9FDCFB3988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/>
      <p:bldP spid="11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73122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2960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solidFill>
                  <a:prstClr val="black"/>
                </a:solidFill>
              </a:rPr>
              <a:t>    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мотор</a:t>
            </a:r>
            <a:endParaRPr lang="ru-RU" sz="1600" spc="-4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1874" y="17995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1920" y="17754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34" y="20231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B7B348-061F-4E1E-8478-695AD4C1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97596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2960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schemeClr val="tx1">
                    <a:alpha val="16000"/>
                  </a:schemeClr>
                </a:solidFill>
              </a:rPr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schemeClr val="tx1">
                    <a:alpha val="16000"/>
                  </a:schemeClr>
                </a:solidFill>
              </a:rPr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schemeClr val="tx1">
                    <a:alpha val="16000"/>
                  </a:schemeClr>
                </a:solidFill>
              </a:rPr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>
                    <a:alpha val="16000"/>
                  </a:prstClr>
                </a:solid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solidFill>
                  <a:prstClr val="black">
                    <a:alpha val="16000"/>
                  </a:prstClr>
                </a:solidFill>
              </a:rPr>
              <a:t>    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>
                    <a:alpha val="16000"/>
                  </a:prstClr>
                </a:solidFill>
              </a:rPr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>
                    <a:alpha val="16000"/>
                  </a:prstClr>
                </a:solidFill>
              </a:rPr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1D1233-3A20-4649-A341-BD1034F2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7" grpId="1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2261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321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uFill>
                  <a:solidFill>
                    <a:srgbClr val="FF9F00"/>
                  </a:solidFill>
                </a:uFill>
              </a:rPr>
              <a:t>    </a:t>
            </a: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7C20CB-5CD4-4233-AE6D-6B50D7BA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2261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321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uFill>
                  <a:solidFill>
                    <a:srgbClr val="FF9F00"/>
                  </a:solidFill>
                </a:uFill>
              </a:rPr>
              <a:t>    </a:t>
            </a: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81EB35-5246-44F7-820C-5FABB285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2261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321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uFill>
                  <a:solidFill>
                    <a:srgbClr val="FF9F00"/>
                  </a:solidFill>
                </a:uFill>
              </a:rPr>
              <a:t>    </a:t>
            </a: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B79946-2319-491C-956B-6E8306F1B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2261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321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uFill>
                  <a:solidFill>
                    <a:srgbClr val="FF9F00"/>
                  </a:solidFill>
                </a:uFill>
              </a:rPr>
              <a:t>    </a:t>
            </a: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FD297E-4FB6-40F0-9084-052EAF29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2261"/>
              </p:ext>
            </p:extLst>
          </p:nvPr>
        </p:nvGraphicFramePr>
        <p:xfrm>
          <a:off x="307846" y="409586"/>
          <a:ext cx="3060000" cy="4445878"/>
        </p:xfrm>
        <a:graphic>
          <a:graphicData uri="http://schemas.openxmlformats.org/drawingml/2006/table">
            <a:tbl>
              <a:tblPr firstRow="1" bandRow="1"/>
              <a:tblGrid>
                <a:gridCol w="3060000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321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uFill>
                  <a:solidFill>
                    <a:srgbClr val="FF9F00"/>
                  </a:solidFill>
                </a:uFill>
              </a:rPr>
              <a:t>    </a:t>
            </a: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u="sng" spc="-40" dirty="0">
                <a:uFill>
                  <a:solidFill>
                    <a:srgbClr val="FF9F00"/>
                  </a:solidFill>
                </a:uFill>
              </a:rPr>
              <a:t>Имеет мотор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847" y="1061473"/>
            <a:ext cx="24954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/>
              <a:t>Автомобиль – </a:t>
            </a:r>
            <a:r>
              <a:rPr lang="ru-RU" sz="1900" dirty="0"/>
              <a:t>это</a:t>
            </a:r>
            <a:r>
              <a:rPr lang="ru-RU" sz="19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180" y="1054800"/>
            <a:ext cx="53327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                                    </a:t>
            </a:r>
            <a:r>
              <a:rPr lang="ru-RU" sz="1400" dirty="0"/>
              <a:t> </a:t>
            </a:r>
            <a:r>
              <a:rPr lang="ru-RU" sz="1900" dirty="0"/>
              <a:t>транспортное средство,</a:t>
            </a:r>
          </a:p>
          <a:p>
            <a:r>
              <a:rPr lang="ru-RU" sz="1900" dirty="0"/>
              <a:t>предназначенное для перевозки людей </a:t>
            </a:r>
          </a:p>
          <a:p>
            <a:r>
              <a:rPr lang="ru-RU" sz="1900" dirty="0"/>
              <a:t>и грузов, имеющее мотор, руль, педали</a:t>
            </a:r>
          </a:p>
          <a:p>
            <a:r>
              <a:rPr lang="ru-RU" sz="1900" dirty="0"/>
              <a:t>управления, кузов и колёса.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951" y="2713978"/>
            <a:ext cx="4263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В определении нужно назвать то,</a:t>
            </a:r>
          </a:p>
          <a:p>
            <a:r>
              <a:rPr lang="ru-RU" sz="1900" dirty="0"/>
              <a:t>что определяет способность </a:t>
            </a:r>
          </a:p>
          <a:p>
            <a:r>
              <a:rPr lang="ru-RU" sz="1900" dirty="0"/>
              <a:t>автомобиля быть транспортным </a:t>
            </a:r>
          </a:p>
          <a:p>
            <a:r>
              <a:rPr lang="ru-RU" sz="1900" dirty="0"/>
              <a:t>средством, то есть автомобилем.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930997" y="2689860"/>
            <a:ext cx="4640580" cy="1303020"/>
          </a:xfrm>
          <a:custGeom>
            <a:avLst/>
            <a:gdLst>
              <a:gd name="connsiteX0" fmla="*/ 0 w 4640580"/>
              <a:gd name="connsiteY0" fmla="*/ 350520 h 1325880"/>
              <a:gd name="connsiteX1" fmla="*/ 0 w 4640580"/>
              <a:gd name="connsiteY1" fmla="*/ 0 h 1325880"/>
              <a:gd name="connsiteX2" fmla="*/ 4640580 w 4640580"/>
              <a:gd name="connsiteY2" fmla="*/ 0 h 1325880"/>
              <a:gd name="connsiteX3" fmla="*/ 4640580 w 4640580"/>
              <a:gd name="connsiteY3" fmla="*/ 1325880 h 1325880"/>
              <a:gd name="connsiteX4" fmla="*/ 0 w 4640580"/>
              <a:gd name="connsiteY4" fmla="*/ 1325880 h 1325880"/>
              <a:gd name="connsiteX5" fmla="*/ 0 w 4640580"/>
              <a:gd name="connsiteY5" fmla="*/ 92964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0580" h="1325880">
                <a:moveTo>
                  <a:pt x="0" y="350520"/>
                </a:moveTo>
                <a:lnTo>
                  <a:pt x="0" y="0"/>
                </a:lnTo>
                <a:lnTo>
                  <a:pt x="4640580" y="0"/>
                </a:lnTo>
                <a:lnTo>
                  <a:pt x="4640580" y="1325880"/>
                </a:lnTo>
                <a:lnTo>
                  <a:pt x="0" y="1325880"/>
                </a:lnTo>
                <a:lnTo>
                  <a:pt x="0" y="929640"/>
                </a:lnTo>
              </a:path>
            </a:pathLst>
          </a:custGeom>
          <a:noFill/>
          <a:ln>
            <a:solidFill>
              <a:srgbClr val="FF9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1" y="2937568"/>
            <a:ext cx="732916" cy="732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8451A3-62A0-49B6-B6D1-6BBA3C9E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00"/>
            <a:ext cx="4708801" cy="43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00"/>
            <a:ext cx="4708800" cy="43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52416" y="823500"/>
            <a:ext cx="3989884" cy="2796000"/>
          </a:xfrm>
          <a:prstGeom prst="rect">
            <a:avLst/>
          </a:prstGeom>
          <a:gradFill flip="none" rotWithShape="1">
            <a:gsLst>
              <a:gs pos="0">
                <a:srgbClr val="00ADEE"/>
              </a:gs>
              <a:gs pos="100000">
                <a:srgbClr val="006B97"/>
              </a:gs>
            </a:gsLst>
            <a:lin ang="54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323695" y="925882"/>
            <a:ext cx="764230" cy="833068"/>
            <a:chOff x="4482445" y="1052882"/>
            <a:chExt cx="902356" cy="983636"/>
          </a:xfrm>
        </p:grpSpPr>
        <p:sp>
          <p:nvSpPr>
            <p:cNvPr id="10" name="Овал 9"/>
            <p:cNvSpPr/>
            <p:nvPr/>
          </p:nvSpPr>
          <p:spPr>
            <a:xfrm rot="19842690">
              <a:off x="4482445" y="1052882"/>
              <a:ext cx="444500" cy="398916"/>
            </a:xfrm>
            <a:prstGeom prst="ellipse">
              <a:avLst/>
            </a:prstGeom>
            <a:solidFill>
              <a:srgbClr val="FFFFFB"/>
            </a:solidFill>
            <a:ln>
              <a:solidFill>
                <a:srgbClr val="FFFF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9842690">
              <a:off x="4927193" y="1637602"/>
              <a:ext cx="444500" cy="398916"/>
            </a:xfrm>
            <a:prstGeom prst="ellipse">
              <a:avLst/>
            </a:prstGeom>
            <a:solidFill>
              <a:srgbClr val="FFFFFB"/>
            </a:solidFill>
            <a:ln>
              <a:solidFill>
                <a:srgbClr val="FFFF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33901" y="1125532"/>
              <a:ext cx="850900" cy="818992"/>
            </a:xfrm>
            <a:prstGeom prst="ellipse">
              <a:avLst/>
            </a:prstGeom>
            <a:solidFill>
              <a:srgbClr val="FFFFFB"/>
            </a:solidFill>
            <a:ln>
              <a:solidFill>
                <a:srgbClr val="FFFFFB"/>
              </a:solidFill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5102755" y="1141102"/>
            <a:ext cx="3126845" cy="241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Профессор Знатоков, здравствуйте.</a:t>
            </a:r>
          </a:p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Помогите ответить на вопросы.</a:t>
            </a:r>
          </a:p>
          <a:p>
            <a:pPr>
              <a:lnSpc>
                <a:spcPts val="700"/>
              </a:lnSpc>
            </a:pPr>
            <a:endParaRPr lang="ru-RU" sz="1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виде чего отражаются в сознании</a:t>
            </a:r>
          </a:p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человека объекты окружающего мира?</a:t>
            </a:r>
          </a:p>
          <a:p>
            <a:pPr>
              <a:lnSpc>
                <a:spcPts val="7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 какому миру принадлежит понятие –</a:t>
            </a:r>
          </a:p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 миру объектов реальной </a:t>
            </a:r>
          </a:p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действительности или к миру мышления человека?</a:t>
            </a:r>
          </a:p>
          <a:p>
            <a:pPr>
              <a:lnSpc>
                <a:spcPts val="700"/>
              </a:lnSpc>
            </a:pPr>
            <a:endParaRPr lang="ru-RU" sz="1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Является ли слово «процессор»</a:t>
            </a:r>
          </a:p>
          <a:p>
            <a:pPr>
              <a:lnSpc>
                <a:spcPts val="1600"/>
              </a:lnSpc>
            </a:pPr>
            <a:r>
              <a:rPr lang="ru-RU" sz="14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термином информатики?</a:t>
            </a:r>
            <a:endParaRPr lang="ru-RU" sz="14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827" y="1534053"/>
            <a:ext cx="2624141" cy="1263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Мир</a:t>
            </a:r>
          </a:p>
          <a:p>
            <a:pPr>
              <a:lnSpc>
                <a:spcPct val="114000"/>
              </a:lnSpc>
            </a:pPr>
            <a:r>
              <a:rPr lang="ru-RU" sz="3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понятий</a:t>
            </a:r>
            <a:endParaRPr lang="en-US" sz="36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04C88A-F27F-4C60-B536-6899AD80F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F85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uiExpand="1" build="p"/>
      <p:bldP spid="2" grpId="2" uiExpand="1" build="p"/>
      <p:bldP spid="2" grpId="3" uiExpand="1" build="allAtOnce"/>
      <p:bldP spid="2" grpId="4" build="allAtOnce"/>
      <p:bldP spid="14" grpId="0" uiExpand="1" build="p"/>
      <p:bldP spid="14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457" y="309684"/>
            <a:ext cx="70401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Люди мыслят понятиями.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6B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Понятие –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это форма мышления человека.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2" y="382836"/>
            <a:ext cx="732916" cy="73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96" y="1352550"/>
            <a:ext cx="6743254" cy="5632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5BA325-AA5B-4327-9DAC-5A376843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29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000" y="322384"/>
            <a:ext cx="7872984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понятии отражаются все существенные свойства объекта.</a:t>
            </a:r>
          </a:p>
          <a:p>
            <a:pPr>
              <a:lnSpc>
                <a:spcPts val="13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Понятие об объекте можно выразить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словом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устойчивым словосочетанием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термином.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6B9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Термин –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это слово или словосочетание, которое обозначает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объект из мира науки, искусства, техники.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2" y="382836"/>
            <a:ext cx="732916" cy="732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0704" y="2743200"/>
            <a:ext cx="3395471" cy="2819400"/>
          </a:xfrm>
          <a:prstGeom prst="rect">
            <a:avLst/>
          </a:prstGeom>
          <a:solidFill>
            <a:srgbClr val="FFFFFB">
              <a:alpha val="34000"/>
            </a:srgbClr>
          </a:solidFill>
          <a:ln>
            <a:solidFill>
              <a:srgbClr val="006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8496" y="2822177"/>
            <a:ext cx="33076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термины: </a:t>
            </a:r>
          </a:p>
          <a:p>
            <a:pPr>
              <a:lnSpc>
                <a:spcPts val="1200"/>
              </a:lnSpc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антитела,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ишемия,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лимфоциты,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патология</a:t>
            </a:r>
          </a:p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и т. 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3055" y="2743200"/>
            <a:ext cx="3195446" cy="2819400"/>
          </a:xfrm>
          <a:prstGeom prst="rect">
            <a:avLst/>
          </a:prstGeom>
          <a:solidFill>
            <a:srgbClr val="FFFFFB">
              <a:alpha val="34000"/>
            </a:srgbClr>
          </a:solidFill>
          <a:ln>
            <a:solidFill>
              <a:srgbClr val="006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40846" y="2822177"/>
            <a:ext cx="33076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Термины математики: </a:t>
            </a:r>
          </a:p>
          <a:p>
            <a:pPr>
              <a:lnSpc>
                <a:spcPts val="1200"/>
              </a:lnSpc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множитель,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слагаемое,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дробь,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знаменатель</a:t>
            </a:r>
          </a:p>
          <a:p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и т. 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3665015"/>
            <a:ext cx="1474308" cy="109615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620408" y="2517857"/>
            <a:ext cx="813979" cy="1043282"/>
            <a:chOff x="7620408" y="2517857"/>
            <a:chExt cx="813979" cy="104328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408" y="2517857"/>
              <a:ext cx="768769" cy="10432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42514" y="2822177"/>
              <a:ext cx="7918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bg1">
                      <a:alpha val="83000"/>
                    </a:schemeClr>
                  </a:solidFill>
                  <a:latin typeface="Roboto Slab" pitchFamily="2" charset="0"/>
                  <a:ea typeface="Roboto Slab" pitchFamily="2" charset="0"/>
                </a:rPr>
                <a:t>Словарь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95692" y="3289173"/>
            <a:ext cx="1190483" cy="1398844"/>
            <a:chOff x="2426637" y="3362325"/>
            <a:chExt cx="1190483" cy="139884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04" y="3362325"/>
              <a:ext cx="984477" cy="1398844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614756" y="3631237"/>
              <a:ext cx="823769" cy="811865"/>
            </a:xfrm>
            <a:prstGeom prst="rect">
              <a:avLst/>
            </a:prstGeom>
            <a:solidFill>
              <a:srgbClr val="C0924F"/>
            </a:solidFill>
            <a:ln>
              <a:solidFill>
                <a:srgbClr val="C092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 rot="21231635">
              <a:off x="2426637" y="3670526"/>
              <a:ext cx="1190483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spc="-60" dirty="0">
                  <a:solidFill>
                    <a:srgbClr val="845520"/>
                  </a:solidFill>
                  <a:effectLst>
                    <a:innerShdw blurRad="114300">
                      <a:schemeClr val="accent4">
                        <a:lumMod val="50000"/>
                      </a:schemeClr>
                    </a:innerShdw>
                  </a:effectLst>
                  <a:latin typeface="Roboto Slab" pitchFamily="2" charset="0"/>
                  <a:ea typeface="Roboto Slab" pitchFamily="2" charset="0"/>
                </a:rPr>
                <a:t>Большой словарь</a:t>
              </a:r>
            </a:p>
            <a:p>
              <a:pPr algn="ctr"/>
              <a:r>
                <a:rPr lang="ru-RU" sz="1000" b="1" spc="-60" dirty="0">
                  <a:solidFill>
                    <a:srgbClr val="845520"/>
                  </a:solidFill>
                  <a:effectLst>
                    <a:innerShdw blurRad="114300">
                      <a:schemeClr val="accent4">
                        <a:lumMod val="50000"/>
                      </a:schemeClr>
                    </a:innerShdw>
                  </a:effectLst>
                  <a:latin typeface="Roboto Slab" pitchFamily="2" charset="0"/>
                  <a:ea typeface="Roboto Slab" pitchFamily="2" charset="0"/>
                </a:rPr>
                <a:t>медицинских</a:t>
              </a:r>
            </a:p>
            <a:p>
              <a:pPr algn="ctr"/>
              <a:r>
                <a:rPr lang="ru-RU" sz="1000" b="1" spc="-60" dirty="0">
                  <a:solidFill>
                    <a:srgbClr val="845520"/>
                  </a:solidFill>
                  <a:effectLst>
                    <a:innerShdw blurRad="114300">
                      <a:schemeClr val="accent4">
                        <a:lumMod val="50000"/>
                      </a:schemeClr>
                    </a:innerShdw>
                  </a:effectLst>
                  <a:latin typeface="Roboto Slab" pitchFamily="2" charset="0"/>
                  <a:ea typeface="Roboto Slab" pitchFamily="2" charset="0"/>
                </a:rPr>
                <a:t>терминов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3AB958-1259-461A-8539-4E829F7ED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4" grpId="0" build="p"/>
      <p:bldP spid="8" grpId="0" animBg="1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2376" y="432118"/>
            <a:ext cx="3236976" cy="3236976"/>
          </a:xfrm>
          <a:prstGeom prst="ellipse">
            <a:avLst/>
          </a:prstGeom>
          <a:solidFill>
            <a:srgbClr val="006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100" spc="-4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376" y="1476000"/>
            <a:ext cx="32369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Мир объектов</a:t>
            </a:r>
          </a:p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реальной </a:t>
            </a:r>
          </a:p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действительности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5184648" y="432118"/>
            <a:ext cx="3236976" cy="3236976"/>
          </a:xfrm>
          <a:prstGeom prst="ellipse">
            <a:avLst/>
          </a:prstGeom>
          <a:solidFill>
            <a:srgbClr val="006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100" spc="-4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4648" y="1476000"/>
            <a:ext cx="32369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Мир понятий </a:t>
            </a:r>
          </a:p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человека </a:t>
            </a:r>
          </a:p>
          <a:p>
            <a:pPr lvl="0" algn="ctr"/>
            <a:r>
              <a:rPr lang="ru-RU" sz="2300" spc="-40" dirty="0">
                <a:solidFill>
                  <a:prstClr val="white"/>
                </a:solidFill>
              </a:rPr>
              <a:t>об этих объектах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968496" y="1735138"/>
            <a:ext cx="1225296" cy="649224"/>
          </a:xfrm>
          <a:prstGeom prst="leftRightArrow">
            <a:avLst/>
          </a:prstGeom>
          <a:solidFill>
            <a:srgbClr val="006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7472" y="3791966"/>
            <a:ext cx="85496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Все существенные свойства объекта, которые известны о нём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человеку, составляют </a:t>
            </a:r>
            <a:r>
              <a:rPr lang="ru-RU" sz="2000" b="1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содержание понятия </a:t>
            </a:r>
            <a:r>
              <a:rPr lang="ru-RU" sz="2000" dirty="0">
                <a:solidFill>
                  <a:srgbClr val="006B97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 этом объекте.</a:t>
            </a:r>
            <a:endParaRPr lang="ru-RU" sz="1600" dirty="0">
              <a:solidFill>
                <a:srgbClr val="006B97"/>
              </a:solidFill>
              <a:effectLst/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1D0B34-7593-483E-84C2-CA65C54D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16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7" grpId="0" uiExpand="1" build="p"/>
      <p:bldP spid="8" grpId="0" animBg="1"/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A81B67A-CC83-4CCA-97A4-ADB19B51C9E1}"/>
              </a:ext>
            </a:extLst>
          </p:cNvPr>
          <p:cNvGrpSpPr/>
          <p:nvPr/>
        </p:nvGrpSpPr>
        <p:grpSpPr>
          <a:xfrm>
            <a:off x="1574212" y="89210"/>
            <a:ext cx="853776" cy="855484"/>
            <a:chOff x="358775" y="376238"/>
            <a:chExt cx="1428750" cy="1431608"/>
          </a:xfrm>
        </p:grpSpPr>
        <p:pic>
          <p:nvPicPr>
            <p:cNvPr id="3" name="Рисунок 2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7A1F51-9D1C-4379-8A9A-F5B23D457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EECDD7E-1DE0-4472-8A05-424B2923B3DB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З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5B1BABE-89A0-4094-8F8E-EB559EFB2183}"/>
              </a:ext>
            </a:extLst>
          </p:cNvPr>
          <p:cNvGrpSpPr/>
          <p:nvPr/>
        </p:nvGrpSpPr>
        <p:grpSpPr>
          <a:xfrm>
            <a:off x="2471282" y="89150"/>
            <a:ext cx="852068" cy="853776"/>
            <a:chOff x="2403316" y="379096"/>
            <a:chExt cx="1425893" cy="1428750"/>
          </a:xfrm>
        </p:grpSpPr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5A7B23-8BF9-4A29-B77B-16A282DF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6DF2FF-5BFF-4BAE-A014-C0EBB10EFB92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5F5F50E-E937-4D4B-A82D-DD0ED2356C7F}"/>
              </a:ext>
            </a:extLst>
          </p:cNvPr>
          <p:cNvGrpSpPr/>
          <p:nvPr/>
        </p:nvGrpSpPr>
        <p:grpSpPr>
          <a:xfrm>
            <a:off x="3359774" y="89210"/>
            <a:ext cx="860607" cy="855484"/>
            <a:chOff x="4445000" y="376237"/>
            <a:chExt cx="1440180" cy="14316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2AF5850-28E6-4487-83D1-6C2D5C1B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50058B-F093-4901-A93C-27BBEEBC0FB1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Д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50F425-1B51-4208-879B-3FAC1239A14B}"/>
              </a:ext>
            </a:extLst>
          </p:cNvPr>
          <p:cNvGrpSpPr/>
          <p:nvPr/>
        </p:nvGrpSpPr>
        <p:grpSpPr>
          <a:xfrm>
            <a:off x="4250763" y="89150"/>
            <a:ext cx="848653" cy="853776"/>
            <a:chOff x="6500971" y="379095"/>
            <a:chExt cx="1420178" cy="1428750"/>
          </a:xfrm>
        </p:grpSpPr>
        <p:pic>
          <p:nvPicPr>
            <p:cNvPr id="12" name="Рисунок 11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6F0B2A-BD31-4975-A9B2-9691B1AC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971" y="379095"/>
              <a:ext cx="1420178" cy="1428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0AFED0-4865-44D4-B4AF-BF13865BC40B}"/>
                </a:ext>
              </a:extLst>
            </p:cNvPr>
            <p:cNvSpPr txBox="1"/>
            <p:nvPr/>
          </p:nvSpPr>
          <p:spPr>
            <a:xfrm>
              <a:off x="6725285" y="569815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8D43D8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1F2403-948B-47AF-BD39-39AFBED0521C}"/>
              </a:ext>
            </a:extLst>
          </p:cNvPr>
          <p:cNvGrpSpPr/>
          <p:nvPr/>
        </p:nvGrpSpPr>
        <p:grpSpPr>
          <a:xfrm>
            <a:off x="5134646" y="89210"/>
            <a:ext cx="853776" cy="855484"/>
            <a:chOff x="358775" y="376238"/>
            <a:chExt cx="1428750" cy="1431608"/>
          </a:xfrm>
        </p:grpSpPr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D607DA-5ED0-4DDE-A5D3-16CE8F1E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4CE151-F67F-4534-92D5-F64C052F9722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Н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8ABF33F-F5C2-4158-AA8E-ED1A80E0C199}"/>
              </a:ext>
            </a:extLst>
          </p:cNvPr>
          <p:cNvGrpSpPr/>
          <p:nvPr/>
        </p:nvGrpSpPr>
        <p:grpSpPr>
          <a:xfrm>
            <a:off x="6020564" y="89150"/>
            <a:ext cx="852068" cy="853776"/>
            <a:chOff x="2403316" y="379096"/>
            <a:chExt cx="1425893" cy="1428750"/>
          </a:xfrm>
        </p:grpSpPr>
        <p:pic>
          <p:nvPicPr>
            <p:cNvPr id="18" name="Рисунок 1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97E5CE7-5AF4-4CF0-AD50-B649D2A6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12EFFA-DD06-455E-B3E2-0C01A4B5CA08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И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43B1763-CB5A-4503-9A00-698F8124687B}"/>
              </a:ext>
            </a:extLst>
          </p:cNvPr>
          <p:cNvGrpSpPr/>
          <p:nvPr/>
        </p:nvGrpSpPr>
        <p:grpSpPr>
          <a:xfrm>
            <a:off x="6909055" y="89210"/>
            <a:ext cx="860607" cy="855484"/>
            <a:chOff x="4445000" y="376237"/>
            <a:chExt cx="1440180" cy="14316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02EA68E8-0052-4D01-9E7E-337BCEBDA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46A6F4-1E04-4D0D-9536-8E6EEC69F3FE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Е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59443" y="1217099"/>
            <a:ext cx="5889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Соедини стрелками левую и правую часть.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8859"/>
              </p:ext>
            </p:extLst>
          </p:nvPr>
        </p:nvGraphicFramePr>
        <p:xfrm>
          <a:off x="372103" y="1869220"/>
          <a:ext cx="1339567" cy="2103120"/>
        </p:xfrm>
        <a:graphic>
          <a:graphicData uri="http://schemas.openxmlformats.org/drawingml/2006/table">
            <a:tbl>
              <a:tblPr firstRow="1" bandRow="1"/>
              <a:tblGrid>
                <a:gridCol w="1339567">
                  <a:extLst>
                    <a:ext uri="{9D8B030D-6E8A-4147-A177-3AD203B41FA5}">
                      <a16:colId xmlns:a16="http://schemas.microsoft.com/office/drawing/2014/main" xmlns="" val="418291814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</a:rPr>
                        <a:t>Слово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14427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  <a:cs typeface="Times New Roman" panose="02020603050405020304" pitchFamily="18" charset="0"/>
                        </a:rPr>
                        <a:t>Понятие</a:t>
                      </a:r>
                      <a:endParaRPr lang="ru-RU" sz="19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737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</a:rPr>
                        <a:t>Термин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557853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44861"/>
              </p:ext>
            </p:extLst>
          </p:nvPr>
        </p:nvGraphicFramePr>
        <p:xfrm>
          <a:off x="2826488" y="1869220"/>
          <a:ext cx="5970040" cy="2103120"/>
        </p:xfrm>
        <a:graphic>
          <a:graphicData uri="http://schemas.openxmlformats.org/drawingml/2006/table">
            <a:tbl>
              <a:tblPr firstRow="1" bandRow="1"/>
              <a:tblGrid>
                <a:gridCol w="5970040">
                  <a:extLst>
                    <a:ext uri="{9D8B030D-6E8A-4147-A177-3AD203B41FA5}">
                      <a16:colId xmlns:a16="http://schemas.microsoft.com/office/drawing/2014/main" xmlns="" val="418291814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/>
                        <a:t>Форма мышления человека. В нём отражаются все существенные свойства объекта.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14427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/>
                        <a:t>Обозначает предмет, действие, событие, отношение и т. 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737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ru-RU" sz="1900" dirty="0"/>
                        <a:t>Слово или словосочетание, которое обозначает объект из области науки, искусства, техники.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557853"/>
                  </a:ext>
                </a:extLst>
              </a:tr>
            </a:tbl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1121827-97DC-42F8-8072-EE8B8EE69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трелка вправо 30"/>
          <p:cNvSpPr/>
          <p:nvPr/>
        </p:nvSpPr>
        <p:spPr>
          <a:xfrm>
            <a:off x="1478900" y="3511598"/>
            <a:ext cx="1339436" cy="246888"/>
          </a:xfrm>
          <a:prstGeom prst="rightArrow">
            <a:avLst>
              <a:gd name="adj1" fmla="val 25959"/>
              <a:gd name="adj2" fmla="val 95734"/>
            </a:avLst>
          </a:prstGeom>
          <a:solidFill>
            <a:srgbClr val="B9ED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9586696">
            <a:off x="1576212" y="2475736"/>
            <a:ext cx="1339436" cy="246888"/>
          </a:xfrm>
          <a:prstGeom prst="rightArrow">
            <a:avLst>
              <a:gd name="adj1" fmla="val 25959"/>
              <a:gd name="adj2" fmla="val 95734"/>
            </a:avLst>
          </a:prstGeom>
          <a:solidFill>
            <a:srgbClr val="D6EDB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92039">
            <a:off x="1567068" y="2475736"/>
            <a:ext cx="1339436" cy="246888"/>
          </a:xfrm>
          <a:prstGeom prst="rightArrow">
            <a:avLst>
              <a:gd name="adj1" fmla="val 25959"/>
              <a:gd name="adj2" fmla="val 95734"/>
            </a:avLst>
          </a:prstGeom>
          <a:solidFill>
            <a:srgbClr val="F1E8F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A81B67A-CC83-4CCA-97A4-ADB19B51C9E1}"/>
              </a:ext>
            </a:extLst>
          </p:cNvPr>
          <p:cNvGrpSpPr/>
          <p:nvPr/>
        </p:nvGrpSpPr>
        <p:grpSpPr>
          <a:xfrm>
            <a:off x="1574212" y="89210"/>
            <a:ext cx="853776" cy="855484"/>
            <a:chOff x="358775" y="376238"/>
            <a:chExt cx="1428750" cy="1431608"/>
          </a:xfrm>
        </p:grpSpPr>
        <p:pic>
          <p:nvPicPr>
            <p:cNvPr id="3" name="Рисунок 2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7A1F51-9D1C-4379-8A9A-F5B23D457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EECDD7E-1DE0-4472-8A05-424B2923B3DB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З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5B1BABE-89A0-4094-8F8E-EB559EFB2183}"/>
              </a:ext>
            </a:extLst>
          </p:cNvPr>
          <p:cNvGrpSpPr/>
          <p:nvPr/>
        </p:nvGrpSpPr>
        <p:grpSpPr>
          <a:xfrm>
            <a:off x="2471282" y="89150"/>
            <a:ext cx="852068" cy="853776"/>
            <a:chOff x="2403316" y="379096"/>
            <a:chExt cx="1425893" cy="1428750"/>
          </a:xfrm>
        </p:grpSpPr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5A7B23-8BF9-4A29-B77B-16A282DF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6DF2FF-5BFF-4BAE-A014-C0EBB10EFB92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5F5F50E-E937-4D4B-A82D-DD0ED2356C7F}"/>
              </a:ext>
            </a:extLst>
          </p:cNvPr>
          <p:cNvGrpSpPr/>
          <p:nvPr/>
        </p:nvGrpSpPr>
        <p:grpSpPr>
          <a:xfrm>
            <a:off x="3359774" y="89210"/>
            <a:ext cx="860607" cy="855484"/>
            <a:chOff x="4445000" y="376237"/>
            <a:chExt cx="1440180" cy="14316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2AF5850-28E6-4487-83D1-6C2D5C1B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50058B-F093-4901-A93C-27BBEEBC0FB1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Д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50F425-1B51-4208-879B-3FAC1239A14B}"/>
              </a:ext>
            </a:extLst>
          </p:cNvPr>
          <p:cNvGrpSpPr/>
          <p:nvPr/>
        </p:nvGrpSpPr>
        <p:grpSpPr>
          <a:xfrm>
            <a:off x="4250763" y="89150"/>
            <a:ext cx="848653" cy="853776"/>
            <a:chOff x="6500971" y="379095"/>
            <a:chExt cx="1420178" cy="1428750"/>
          </a:xfrm>
        </p:grpSpPr>
        <p:pic>
          <p:nvPicPr>
            <p:cNvPr id="12" name="Рисунок 11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6F0B2A-BD31-4975-A9B2-9691B1AC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971" y="379095"/>
              <a:ext cx="1420178" cy="1428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0AFED0-4865-44D4-B4AF-BF13865BC40B}"/>
                </a:ext>
              </a:extLst>
            </p:cNvPr>
            <p:cNvSpPr txBox="1"/>
            <p:nvPr/>
          </p:nvSpPr>
          <p:spPr>
            <a:xfrm>
              <a:off x="6725285" y="569815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8D43D8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1F2403-948B-47AF-BD39-39AFBED0521C}"/>
              </a:ext>
            </a:extLst>
          </p:cNvPr>
          <p:cNvGrpSpPr/>
          <p:nvPr/>
        </p:nvGrpSpPr>
        <p:grpSpPr>
          <a:xfrm>
            <a:off x="5134646" y="89210"/>
            <a:ext cx="853776" cy="855484"/>
            <a:chOff x="358775" y="376238"/>
            <a:chExt cx="1428750" cy="1431608"/>
          </a:xfrm>
        </p:grpSpPr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D607DA-5ED0-4DDE-A5D3-16CE8F1E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4CE151-F67F-4534-92D5-F64C052F9722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Н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8ABF33F-F5C2-4158-AA8E-ED1A80E0C199}"/>
              </a:ext>
            </a:extLst>
          </p:cNvPr>
          <p:cNvGrpSpPr/>
          <p:nvPr/>
        </p:nvGrpSpPr>
        <p:grpSpPr>
          <a:xfrm>
            <a:off x="6020564" y="89150"/>
            <a:ext cx="852068" cy="853776"/>
            <a:chOff x="2403316" y="379096"/>
            <a:chExt cx="1425893" cy="1428750"/>
          </a:xfrm>
        </p:grpSpPr>
        <p:pic>
          <p:nvPicPr>
            <p:cNvPr id="18" name="Рисунок 1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97E5CE7-5AF4-4CF0-AD50-B649D2A6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12EFFA-DD06-455E-B3E2-0C01A4B5CA08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И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43B1763-CB5A-4503-9A00-698F8124687B}"/>
              </a:ext>
            </a:extLst>
          </p:cNvPr>
          <p:cNvGrpSpPr/>
          <p:nvPr/>
        </p:nvGrpSpPr>
        <p:grpSpPr>
          <a:xfrm>
            <a:off x="6909055" y="89210"/>
            <a:ext cx="860607" cy="855484"/>
            <a:chOff x="4445000" y="376237"/>
            <a:chExt cx="1440180" cy="14316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02EA68E8-0052-4D01-9E7E-337BCEBDA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46A6F4-1E04-4D0D-9536-8E6EEC69F3FE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Е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59443" y="1217099"/>
            <a:ext cx="5889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Соедини стрелками правую и левую часть.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8859"/>
              </p:ext>
            </p:extLst>
          </p:nvPr>
        </p:nvGraphicFramePr>
        <p:xfrm>
          <a:off x="372103" y="1869220"/>
          <a:ext cx="1339567" cy="2103120"/>
        </p:xfrm>
        <a:graphic>
          <a:graphicData uri="http://schemas.openxmlformats.org/drawingml/2006/table">
            <a:tbl>
              <a:tblPr firstRow="1" bandRow="1"/>
              <a:tblGrid>
                <a:gridCol w="1339567">
                  <a:extLst>
                    <a:ext uri="{9D8B030D-6E8A-4147-A177-3AD203B41FA5}">
                      <a16:colId xmlns:a16="http://schemas.microsoft.com/office/drawing/2014/main" xmlns="" val="418291814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</a:rPr>
                        <a:t>Слово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14427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  <a:cs typeface="Times New Roman" panose="02020603050405020304" pitchFamily="18" charset="0"/>
                        </a:rPr>
                        <a:t>Понятие</a:t>
                      </a:r>
                      <a:endParaRPr lang="ru-RU" sz="1900" dirty="0"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737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1900" dirty="0">
                          <a:latin typeface="Roboto Slab" pitchFamily="2" charset="0"/>
                          <a:ea typeface="Roboto Slab" pitchFamily="2" charset="0"/>
                        </a:rPr>
                        <a:t>Термин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557853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44861"/>
              </p:ext>
            </p:extLst>
          </p:nvPr>
        </p:nvGraphicFramePr>
        <p:xfrm>
          <a:off x="2826488" y="1869220"/>
          <a:ext cx="5970040" cy="2103120"/>
        </p:xfrm>
        <a:graphic>
          <a:graphicData uri="http://schemas.openxmlformats.org/drawingml/2006/table">
            <a:tbl>
              <a:tblPr firstRow="1" bandRow="1"/>
              <a:tblGrid>
                <a:gridCol w="5970040">
                  <a:extLst>
                    <a:ext uri="{9D8B030D-6E8A-4147-A177-3AD203B41FA5}">
                      <a16:colId xmlns:a16="http://schemas.microsoft.com/office/drawing/2014/main" xmlns="" val="418291814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/>
                        <a:t>Форма мышления человека. В нём отражаются все существенные свойства объекта.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14427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/>
                        <a:t>Обозначает предмет, действие, событие, отношение и т. 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737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ru-RU" sz="1900" dirty="0"/>
                        <a:t>Слово или словосочетание, которое обозначает объект из области науки, искусства, техники.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557853"/>
                  </a:ext>
                </a:extLst>
              </a:tr>
            </a:tbl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314D098-6551-4FAD-B1E5-EDC519D38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4">
            <a:extLst>
              <a:ext uri="{FF2B5EF4-FFF2-40B4-BE49-F238E27FC236}">
                <a16:creationId xmlns:a16="http://schemas.microsoft.com/office/drawing/2014/main" xmlns="" id="{AA96A613-4B02-4692-A612-2CC7F7628BB8}"/>
              </a:ext>
            </a:extLst>
          </p:cNvPr>
          <p:cNvSpPr/>
          <p:nvPr/>
        </p:nvSpPr>
        <p:spPr>
          <a:xfrm rot="16200000">
            <a:off x="7048937" y="1410532"/>
            <a:ext cx="3325380" cy="3252532"/>
          </a:xfrm>
          <a:prstGeom prst="roundRect">
            <a:avLst>
              <a:gd name="adj" fmla="val 11170"/>
            </a:avLst>
          </a:prstGeom>
          <a:solidFill>
            <a:srgbClr val="EAF3FE"/>
          </a:solidFill>
          <a:ln w="44450" cmpd="sng">
            <a:gradFill flip="none" rotWithShape="1">
              <a:gsLst>
                <a:gs pos="8000">
                  <a:srgbClr val="FF8692"/>
                </a:gs>
                <a:gs pos="26000">
                  <a:srgbClr val="18F2E0"/>
                </a:gs>
                <a:gs pos="57000">
                  <a:srgbClr val="AF60EC"/>
                </a:gs>
                <a:gs pos="42000">
                  <a:srgbClr val="FE85EF"/>
                </a:gs>
                <a:gs pos="74000">
                  <a:srgbClr val="FE6483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458200"/>
                      <a:gd name="connsiteY0" fmla="*/ 1736034 h 3472067"/>
                      <a:gd name="connsiteX1" fmla="*/ 1736034 w 8458200"/>
                      <a:gd name="connsiteY1" fmla="*/ 0 h 3472067"/>
                      <a:gd name="connsiteX2" fmla="*/ 6722167 w 8458200"/>
                      <a:gd name="connsiteY2" fmla="*/ 0 h 3472067"/>
                      <a:gd name="connsiteX3" fmla="*/ 8458201 w 8458200"/>
                      <a:gd name="connsiteY3" fmla="*/ 1736034 h 3472067"/>
                      <a:gd name="connsiteX4" fmla="*/ 8458200 w 8458200"/>
                      <a:gd name="connsiteY4" fmla="*/ 1736034 h 3472067"/>
                      <a:gd name="connsiteX5" fmla="*/ 6722166 w 8458200"/>
                      <a:gd name="connsiteY5" fmla="*/ 3472068 h 3472067"/>
                      <a:gd name="connsiteX6" fmla="*/ 1736034 w 8458200"/>
                      <a:gd name="connsiteY6" fmla="*/ 3472067 h 3472067"/>
                      <a:gd name="connsiteX7" fmla="*/ 0 w 8458200"/>
                      <a:gd name="connsiteY7" fmla="*/ 1736033 h 3472067"/>
                      <a:gd name="connsiteX8" fmla="*/ 0 w 8458200"/>
                      <a:gd name="connsiteY8" fmla="*/ 1736034 h 3472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58200" h="3472067" fill="none" extrusionOk="0">
                        <a:moveTo>
                          <a:pt x="0" y="1736034"/>
                        </a:moveTo>
                        <a:cubicBezTo>
                          <a:pt x="-10059" y="681325"/>
                          <a:pt x="750317" y="37428"/>
                          <a:pt x="1736034" y="0"/>
                        </a:cubicBezTo>
                        <a:cubicBezTo>
                          <a:pt x="3837730" y="-38581"/>
                          <a:pt x="5862925" y="63341"/>
                          <a:pt x="6722167" y="0"/>
                        </a:cubicBezTo>
                        <a:cubicBezTo>
                          <a:pt x="7560528" y="-19478"/>
                          <a:pt x="8476117" y="791901"/>
                          <a:pt x="8458201" y="1736034"/>
                        </a:cubicBezTo>
                        <a:lnTo>
                          <a:pt x="8458200" y="1736034"/>
                        </a:lnTo>
                        <a:cubicBezTo>
                          <a:pt x="8554024" y="2837463"/>
                          <a:pt x="7691069" y="3576858"/>
                          <a:pt x="6722166" y="3472068"/>
                        </a:cubicBezTo>
                        <a:cubicBezTo>
                          <a:pt x="5178845" y="3553050"/>
                          <a:pt x="3923378" y="3544322"/>
                          <a:pt x="1736034" y="3472067"/>
                        </a:cubicBezTo>
                        <a:cubicBezTo>
                          <a:pt x="876928" y="3384793"/>
                          <a:pt x="3916" y="2676397"/>
                          <a:pt x="0" y="1736033"/>
                        </a:cubicBezTo>
                        <a:lnTo>
                          <a:pt x="0" y="1736034"/>
                        </a:lnTo>
                        <a:close/>
                      </a:path>
                      <a:path w="8458200" h="3472067" stroke="0" extrusionOk="0">
                        <a:moveTo>
                          <a:pt x="0" y="1736034"/>
                        </a:moveTo>
                        <a:cubicBezTo>
                          <a:pt x="-104706" y="712664"/>
                          <a:pt x="693907" y="31280"/>
                          <a:pt x="1736034" y="0"/>
                        </a:cubicBezTo>
                        <a:cubicBezTo>
                          <a:pt x="2522889" y="132882"/>
                          <a:pt x="5988107" y="-84951"/>
                          <a:pt x="6722167" y="0"/>
                        </a:cubicBezTo>
                        <a:cubicBezTo>
                          <a:pt x="7595696" y="83257"/>
                          <a:pt x="8441116" y="871681"/>
                          <a:pt x="8458201" y="1736034"/>
                        </a:cubicBezTo>
                        <a:lnTo>
                          <a:pt x="8458200" y="1736034"/>
                        </a:lnTo>
                        <a:cubicBezTo>
                          <a:pt x="8314820" y="2616372"/>
                          <a:pt x="7758700" y="3509217"/>
                          <a:pt x="6722166" y="3472068"/>
                        </a:cubicBezTo>
                        <a:cubicBezTo>
                          <a:pt x="4641206" y="3521601"/>
                          <a:pt x="4182320" y="3486876"/>
                          <a:pt x="1736034" y="3472067"/>
                        </a:cubicBezTo>
                        <a:cubicBezTo>
                          <a:pt x="623844" y="3448575"/>
                          <a:pt x="-34914" y="2727689"/>
                          <a:pt x="0" y="1736033"/>
                        </a:cubicBezTo>
                        <a:lnTo>
                          <a:pt x="0" y="1736034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A81B67A-CC83-4CCA-97A4-ADB19B51C9E1}"/>
              </a:ext>
            </a:extLst>
          </p:cNvPr>
          <p:cNvGrpSpPr/>
          <p:nvPr/>
        </p:nvGrpSpPr>
        <p:grpSpPr>
          <a:xfrm>
            <a:off x="1574212" y="89210"/>
            <a:ext cx="853776" cy="855484"/>
            <a:chOff x="358775" y="376238"/>
            <a:chExt cx="1428750" cy="1431608"/>
          </a:xfrm>
        </p:grpSpPr>
        <p:pic>
          <p:nvPicPr>
            <p:cNvPr id="3" name="Рисунок 2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7A1F51-9D1C-4379-8A9A-F5B23D457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EECDD7E-1DE0-4472-8A05-424B2923B3DB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З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5B1BABE-89A0-4094-8F8E-EB559EFB2183}"/>
              </a:ext>
            </a:extLst>
          </p:cNvPr>
          <p:cNvGrpSpPr/>
          <p:nvPr/>
        </p:nvGrpSpPr>
        <p:grpSpPr>
          <a:xfrm>
            <a:off x="2471282" y="89150"/>
            <a:ext cx="852068" cy="853776"/>
            <a:chOff x="2403316" y="379096"/>
            <a:chExt cx="1425893" cy="1428750"/>
          </a:xfrm>
        </p:grpSpPr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5A7B23-8BF9-4A29-B77B-16A282DF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6DF2FF-5BFF-4BAE-A014-C0EBB10EFB92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5F5F50E-E937-4D4B-A82D-DD0ED2356C7F}"/>
              </a:ext>
            </a:extLst>
          </p:cNvPr>
          <p:cNvGrpSpPr/>
          <p:nvPr/>
        </p:nvGrpSpPr>
        <p:grpSpPr>
          <a:xfrm>
            <a:off x="3359774" y="89210"/>
            <a:ext cx="860607" cy="855484"/>
            <a:chOff x="4445000" y="376237"/>
            <a:chExt cx="1440180" cy="14316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2AF5850-28E6-4487-83D1-6C2D5C1B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50058B-F093-4901-A93C-27BBEEBC0FB1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Д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50F425-1B51-4208-879B-3FAC1239A14B}"/>
              </a:ext>
            </a:extLst>
          </p:cNvPr>
          <p:cNvGrpSpPr/>
          <p:nvPr/>
        </p:nvGrpSpPr>
        <p:grpSpPr>
          <a:xfrm>
            <a:off x="4250763" y="89150"/>
            <a:ext cx="848653" cy="853776"/>
            <a:chOff x="6500971" y="379095"/>
            <a:chExt cx="1420178" cy="1428750"/>
          </a:xfrm>
        </p:grpSpPr>
        <p:pic>
          <p:nvPicPr>
            <p:cNvPr id="12" name="Рисунок 11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6F0B2A-BD31-4975-A9B2-9691B1AC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971" y="379095"/>
              <a:ext cx="1420178" cy="1428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0AFED0-4865-44D4-B4AF-BF13865BC40B}"/>
                </a:ext>
              </a:extLst>
            </p:cNvPr>
            <p:cNvSpPr txBox="1"/>
            <p:nvPr/>
          </p:nvSpPr>
          <p:spPr>
            <a:xfrm>
              <a:off x="6725285" y="569815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8D43D8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1F2403-948B-47AF-BD39-39AFBED0521C}"/>
              </a:ext>
            </a:extLst>
          </p:cNvPr>
          <p:cNvGrpSpPr/>
          <p:nvPr/>
        </p:nvGrpSpPr>
        <p:grpSpPr>
          <a:xfrm>
            <a:off x="5134646" y="89210"/>
            <a:ext cx="853776" cy="855484"/>
            <a:chOff x="358775" y="376238"/>
            <a:chExt cx="1428750" cy="1431608"/>
          </a:xfrm>
        </p:grpSpPr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D607DA-5ED0-4DDE-A5D3-16CE8F1E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4CE151-F67F-4534-92D5-F64C052F9722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Н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8ABF33F-F5C2-4158-AA8E-ED1A80E0C199}"/>
              </a:ext>
            </a:extLst>
          </p:cNvPr>
          <p:cNvGrpSpPr/>
          <p:nvPr/>
        </p:nvGrpSpPr>
        <p:grpSpPr>
          <a:xfrm>
            <a:off x="6020564" y="89150"/>
            <a:ext cx="852068" cy="853776"/>
            <a:chOff x="2403316" y="379096"/>
            <a:chExt cx="1425893" cy="1428750"/>
          </a:xfrm>
        </p:grpSpPr>
        <p:pic>
          <p:nvPicPr>
            <p:cNvPr id="18" name="Рисунок 1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97E5CE7-5AF4-4CF0-AD50-B649D2A6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12EFFA-DD06-455E-B3E2-0C01A4B5CA08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И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43B1763-CB5A-4503-9A00-698F8124687B}"/>
              </a:ext>
            </a:extLst>
          </p:cNvPr>
          <p:cNvGrpSpPr/>
          <p:nvPr/>
        </p:nvGrpSpPr>
        <p:grpSpPr>
          <a:xfrm>
            <a:off x="6909055" y="89210"/>
            <a:ext cx="860607" cy="855484"/>
            <a:chOff x="4445000" y="376237"/>
            <a:chExt cx="1440180" cy="14316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02EA68E8-0052-4D01-9E7E-337BCEBDA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46A6F4-1E04-4D0D-9536-8E6EEC69F3FE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Е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59443" y="1217099"/>
            <a:ext cx="6128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Распредели слова на термины информатики</a:t>
            </a:r>
          </a:p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и музыкальные термины.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3666" y="1500359"/>
            <a:ext cx="175240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900" dirty="0"/>
              <a:t>Носитель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Романс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Данные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Аккорд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Квартет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Информация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Принтер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Монитор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Тембр 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Объект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Алгоритм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Нотоносец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8675" y="2534440"/>
            <a:ext cx="2988000" cy="194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08831" y="2534440"/>
            <a:ext cx="2995200" cy="1944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1418" y="2165108"/>
            <a:ext cx="3001143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Термины информатики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02316" y="2167938"/>
            <a:ext cx="301236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Музыкальные термины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D6012EC-9ACC-42D5-BF07-BA6F2A2E2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 uiExpand="1" build="p"/>
      <p:bldP spid="35" grpId="0" uiExpand="1" build="p"/>
      <p:bldP spid="39" grpId="0" animBg="1"/>
      <p:bldP spid="40" grpId="0" animBg="1"/>
      <p:bldP spid="28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4">
            <a:extLst>
              <a:ext uri="{FF2B5EF4-FFF2-40B4-BE49-F238E27FC236}">
                <a16:creationId xmlns:a16="http://schemas.microsoft.com/office/drawing/2014/main" xmlns="" id="{AA96A613-4B02-4692-A612-2CC7F7628BB8}"/>
              </a:ext>
            </a:extLst>
          </p:cNvPr>
          <p:cNvSpPr/>
          <p:nvPr/>
        </p:nvSpPr>
        <p:spPr>
          <a:xfrm rot="16200000">
            <a:off x="7048937" y="1410532"/>
            <a:ext cx="3325380" cy="3252532"/>
          </a:xfrm>
          <a:prstGeom prst="roundRect">
            <a:avLst>
              <a:gd name="adj" fmla="val 11170"/>
            </a:avLst>
          </a:prstGeom>
          <a:solidFill>
            <a:srgbClr val="EAF3FE"/>
          </a:solidFill>
          <a:ln w="44450" cmpd="sng">
            <a:gradFill flip="none" rotWithShape="1">
              <a:gsLst>
                <a:gs pos="8000">
                  <a:srgbClr val="FF8692"/>
                </a:gs>
                <a:gs pos="26000">
                  <a:srgbClr val="18F2E0"/>
                </a:gs>
                <a:gs pos="57000">
                  <a:srgbClr val="AF60EC"/>
                </a:gs>
                <a:gs pos="42000">
                  <a:srgbClr val="FE85EF"/>
                </a:gs>
                <a:gs pos="74000">
                  <a:srgbClr val="FE6483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458200"/>
                      <a:gd name="connsiteY0" fmla="*/ 1736034 h 3472067"/>
                      <a:gd name="connsiteX1" fmla="*/ 1736034 w 8458200"/>
                      <a:gd name="connsiteY1" fmla="*/ 0 h 3472067"/>
                      <a:gd name="connsiteX2" fmla="*/ 6722167 w 8458200"/>
                      <a:gd name="connsiteY2" fmla="*/ 0 h 3472067"/>
                      <a:gd name="connsiteX3" fmla="*/ 8458201 w 8458200"/>
                      <a:gd name="connsiteY3" fmla="*/ 1736034 h 3472067"/>
                      <a:gd name="connsiteX4" fmla="*/ 8458200 w 8458200"/>
                      <a:gd name="connsiteY4" fmla="*/ 1736034 h 3472067"/>
                      <a:gd name="connsiteX5" fmla="*/ 6722166 w 8458200"/>
                      <a:gd name="connsiteY5" fmla="*/ 3472068 h 3472067"/>
                      <a:gd name="connsiteX6" fmla="*/ 1736034 w 8458200"/>
                      <a:gd name="connsiteY6" fmla="*/ 3472067 h 3472067"/>
                      <a:gd name="connsiteX7" fmla="*/ 0 w 8458200"/>
                      <a:gd name="connsiteY7" fmla="*/ 1736033 h 3472067"/>
                      <a:gd name="connsiteX8" fmla="*/ 0 w 8458200"/>
                      <a:gd name="connsiteY8" fmla="*/ 1736034 h 3472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58200" h="3472067" fill="none" extrusionOk="0">
                        <a:moveTo>
                          <a:pt x="0" y="1736034"/>
                        </a:moveTo>
                        <a:cubicBezTo>
                          <a:pt x="-10059" y="681325"/>
                          <a:pt x="750317" y="37428"/>
                          <a:pt x="1736034" y="0"/>
                        </a:cubicBezTo>
                        <a:cubicBezTo>
                          <a:pt x="3837730" y="-38581"/>
                          <a:pt x="5862925" y="63341"/>
                          <a:pt x="6722167" y="0"/>
                        </a:cubicBezTo>
                        <a:cubicBezTo>
                          <a:pt x="7560528" y="-19478"/>
                          <a:pt x="8476117" y="791901"/>
                          <a:pt x="8458201" y="1736034"/>
                        </a:cubicBezTo>
                        <a:lnTo>
                          <a:pt x="8458200" y="1736034"/>
                        </a:lnTo>
                        <a:cubicBezTo>
                          <a:pt x="8554024" y="2837463"/>
                          <a:pt x="7691069" y="3576858"/>
                          <a:pt x="6722166" y="3472068"/>
                        </a:cubicBezTo>
                        <a:cubicBezTo>
                          <a:pt x="5178845" y="3553050"/>
                          <a:pt x="3923378" y="3544322"/>
                          <a:pt x="1736034" y="3472067"/>
                        </a:cubicBezTo>
                        <a:cubicBezTo>
                          <a:pt x="876928" y="3384793"/>
                          <a:pt x="3916" y="2676397"/>
                          <a:pt x="0" y="1736033"/>
                        </a:cubicBezTo>
                        <a:lnTo>
                          <a:pt x="0" y="1736034"/>
                        </a:lnTo>
                        <a:close/>
                      </a:path>
                      <a:path w="8458200" h="3472067" stroke="0" extrusionOk="0">
                        <a:moveTo>
                          <a:pt x="0" y="1736034"/>
                        </a:moveTo>
                        <a:cubicBezTo>
                          <a:pt x="-104706" y="712664"/>
                          <a:pt x="693907" y="31280"/>
                          <a:pt x="1736034" y="0"/>
                        </a:cubicBezTo>
                        <a:cubicBezTo>
                          <a:pt x="2522889" y="132882"/>
                          <a:pt x="5988107" y="-84951"/>
                          <a:pt x="6722167" y="0"/>
                        </a:cubicBezTo>
                        <a:cubicBezTo>
                          <a:pt x="7595696" y="83257"/>
                          <a:pt x="8441116" y="871681"/>
                          <a:pt x="8458201" y="1736034"/>
                        </a:cubicBezTo>
                        <a:lnTo>
                          <a:pt x="8458200" y="1736034"/>
                        </a:lnTo>
                        <a:cubicBezTo>
                          <a:pt x="8314820" y="2616372"/>
                          <a:pt x="7758700" y="3509217"/>
                          <a:pt x="6722166" y="3472068"/>
                        </a:cubicBezTo>
                        <a:cubicBezTo>
                          <a:pt x="4641206" y="3521601"/>
                          <a:pt x="4182320" y="3486876"/>
                          <a:pt x="1736034" y="3472067"/>
                        </a:cubicBezTo>
                        <a:cubicBezTo>
                          <a:pt x="623844" y="3448575"/>
                          <a:pt x="-34914" y="2727689"/>
                          <a:pt x="0" y="1736033"/>
                        </a:cubicBezTo>
                        <a:lnTo>
                          <a:pt x="0" y="1736034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A81B67A-CC83-4CCA-97A4-ADB19B51C9E1}"/>
              </a:ext>
            </a:extLst>
          </p:cNvPr>
          <p:cNvGrpSpPr/>
          <p:nvPr/>
        </p:nvGrpSpPr>
        <p:grpSpPr>
          <a:xfrm>
            <a:off x="1574212" y="89210"/>
            <a:ext cx="853776" cy="855484"/>
            <a:chOff x="358775" y="376238"/>
            <a:chExt cx="1428750" cy="1431608"/>
          </a:xfrm>
        </p:grpSpPr>
        <p:pic>
          <p:nvPicPr>
            <p:cNvPr id="3" name="Рисунок 2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7A1F51-9D1C-4379-8A9A-F5B23D457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EECDD7E-1DE0-4472-8A05-424B2923B3DB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З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5B1BABE-89A0-4094-8F8E-EB559EFB2183}"/>
              </a:ext>
            </a:extLst>
          </p:cNvPr>
          <p:cNvGrpSpPr/>
          <p:nvPr/>
        </p:nvGrpSpPr>
        <p:grpSpPr>
          <a:xfrm>
            <a:off x="2471282" y="89150"/>
            <a:ext cx="852068" cy="853776"/>
            <a:chOff x="2403316" y="379096"/>
            <a:chExt cx="1425893" cy="1428750"/>
          </a:xfrm>
        </p:grpSpPr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5A7B23-8BF9-4A29-B77B-16A282DF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6DF2FF-5BFF-4BAE-A014-C0EBB10EFB92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5F5F50E-E937-4D4B-A82D-DD0ED2356C7F}"/>
              </a:ext>
            </a:extLst>
          </p:cNvPr>
          <p:cNvGrpSpPr/>
          <p:nvPr/>
        </p:nvGrpSpPr>
        <p:grpSpPr>
          <a:xfrm>
            <a:off x="3359774" y="89210"/>
            <a:ext cx="860607" cy="855484"/>
            <a:chOff x="4445000" y="376237"/>
            <a:chExt cx="1440180" cy="14316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2AF5850-28E6-4487-83D1-6C2D5C1B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50058B-F093-4901-A93C-27BBEEBC0FB1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Д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150F425-1B51-4208-879B-3FAC1239A14B}"/>
              </a:ext>
            </a:extLst>
          </p:cNvPr>
          <p:cNvGrpSpPr/>
          <p:nvPr/>
        </p:nvGrpSpPr>
        <p:grpSpPr>
          <a:xfrm>
            <a:off x="4250763" y="89150"/>
            <a:ext cx="848653" cy="853776"/>
            <a:chOff x="6500971" y="379095"/>
            <a:chExt cx="1420178" cy="1428750"/>
          </a:xfrm>
        </p:grpSpPr>
        <p:pic>
          <p:nvPicPr>
            <p:cNvPr id="12" name="Рисунок 11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6F0B2A-BD31-4975-A9B2-9691B1AC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971" y="379095"/>
              <a:ext cx="1420178" cy="1428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B0AFED0-4865-44D4-B4AF-BF13865BC40B}"/>
                </a:ext>
              </a:extLst>
            </p:cNvPr>
            <p:cNvSpPr txBox="1"/>
            <p:nvPr/>
          </p:nvSpPr>
          <p:spPr>
            <a:xfrm>
              <a:off x="6725285" y="569815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8D43D8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А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1F2403-948B-47AF-BD39-39AFBED0521C}"/>
              </a:ext>
            </a:extLst>
          </p:cNvPr>
          <p:cNvGrpSpPr/>
          <p:nvPr/>
        </p:nvGrpSpPr>
        <p:grpSpPr>
          <a:xfrm>
            <a:off x="5134646" y="89210"/>
            <a:ext cx="853776" cy="855484"/>
            <a:chOff x="358775" y="376238"/>
            <a:chExt cx="1428750" cy="1431608"/>
          </a:xfrm>
        </p:grpSpPr>
        <p:pic>
          <p:nvPicPr>
            <p:cNvPr id="15" name="Рисунок 1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D607DA-5ED0-4DDE-A5D3-16CE8F1E5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775" y="376238"/>
              <a:ext cx="1428750" cy="143160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4CE151-F67F-4534-92D5-F64C052F9722}"/>
                </a:ext>
              </a:extLst>
            </p:cNvPr>
            <p:cNvSpPr txBox="1"/>
            <p:nvPr/>
          </p:nvSpPr>
          <p:spPr>
            <a:xfrm>
              <a:off x="588804" y="569814"/>
              <a:ext cx="971551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Н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8ABF33F-F5C2-4158-AA8E-ED1A80E0C199}"/>
              </a:ext>
            </a:extLst>
          </p:cNvPr>
          <p:cNvGrpSpPr/>
          <p:nvPr/>
        </p:nvGrpSpPr>
        <p:grpSpPr>
          <a:xfrm>
            <a:off x="6020564" y="89150"/>
            <a:ext cx="852068" cy="853776"/>
            <a:chOff x="2403316" y="379096"/>
            <a:chExt cx="1425893" cy="1428750"/>
          </a:xfrm>
        </p:grpSpPr>
        <p:pic>
          <p:nvPicPr>
            <p:cNvPr id="18" name="Рисунок 17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97E5CE7-5AF4-4CF0-AD50-B649D2A6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316" y="379096"/>
              <a:ext cx="1425893" cy="14287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12EFFA-DD06-455E-B3E2-0C01A4B5CA08}"/>
                </a:ext>
              </a:extLst>
            </p:cNvPr>
            <p:cNvSpPr txBox="1"/>
            <p:nvPr/>
          </p:nvSpPr>
          <p:spPr>
            <a:xfrm>
              <a:off x="2630487" y="569814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00B050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И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43B1763-CB5A-4503-9A00-698F8124687B}"/>
              </a:ext>
            </a:extLst>
          </p:cNvPr>
          <p:cNvGrpSpPr/>
          <p:nvPr/>
        </p:nvGrpSpPr>
        <p:grpSpPr>
          <a:xfrm>
            <a:off x="6909055" y="89210"/>
            <a:ext cx="860607" cy="855484"/>
            <a:chOff x="4445000" y="376237"/>
            <a:chExt cx="1440180" cy="14316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02EA68E8-0052-4D01-9E7E-337BCEBDA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5000" y="376237"/>
              <a:ext cx="1440180" cy="14316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46A6F4-1E04-4D0D-9536-8E6EEC69F3FE}"/>
                </a:ext>
              </a:extLst>
            </p:cNvPr>
            <p:cNvSpPr txBox="1"/>
            <p:nvPr/>
          </p:nvSpPr>
          <p:spPr>
            <a:xfrm>
              <a:off x="4679314" y="569813"/>
              <a:ext cx="971550" cy="1201673"/>
            </a:xfrm>
            <a:prstGeom prst="rect">
              <a:avLst/>
            </a:prstGeom>
            <a:noFill/>
            <a:effectLst>
              <a:outerShdw blurRad="127000" dist="63500" dir="5400000" algn="t" rotWithShape="0">
                <a:srgbClr val="C21E63"/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 Slab" pitchFamily="2" charset="0"/>
                  <a:ea typeface="Roboto Slab" pitchFamily="2" charset="0"/>
                  <a:cs typeface="+mn-cs"/>
                </a:rPr>
                <a:t>Е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 Slab" pitchFamily="2" charset="0"/>
                <a:ea typeface="Roboto Slab" pitchFamily="2" charset="0"/>
                <a:cs typeface="+mn-cs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59443" y="1217099"/>
            <a:ext cx="6128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Распредели слова на термины информатики</a:t>
            </a:r>
          </a:p>
          <a:p>
            <a:r>
              <a:rPr lang="ru-RU" sz="2000" dirty="0">
                <a:latin typeface="Roboto Slab" pitchFamily="2" charset="0"/>
                <a:ea typeface="Roboto Slab" pitchFamily="2" charset="0"/>
              </a:rPr>
              <a:t>и музыкальные термины.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3666" y="1500359"/>
            <a:ext cx="175240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900" dirty="0"/>
              <a:t>Носитель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Романс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Данные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Аккорд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Квартет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Информация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Принтер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Монитор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Тембр 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Объект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Алгоритм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Нотоносец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8675" y="2534440"/>
            <a:ext cx="2988000" cy="194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08831" y="2534440"/>
            <a:ext cx="2995200" cy="1944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1418" y="2165108"/>
            <a:ext cx="3001143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Термины информатики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02316" y="2167938"/>
            <a:ext cx="301236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Музыкальные термины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39445" y="2574288"/>
            <a:ext cx="1752403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900" dirty="0"/>
              <a:t>Носитель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Данные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Информация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Принтер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Монитор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Объект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Алгоритм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62643" y="2574288"/>
            <a:ext cx="1473545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ru-RU" sz="1900" dirty="0"/>
              <a:t>Романс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Аккорд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Квартет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Тембр 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Нотоносец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CF4B9B-851D-4F2C-8C95-DEC18FB04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35" grpId="1" uiExpand="1" build="allAtOnce"/>
      <p:bldP spid="28" grpId="0" animBg="1"/>
      <p:bldP spid="37" grpId="0" animBg="1"/>
      <p:bldP spid="31" grpId="0" uiExpand="1" build="p"/>
      <p:bldP spid="3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402336"/>
            <a:ext cx="8595360" cy="3611880"/>
          </a:xfrm>
          <a:prstGeom prst="rect">
            <a:avLst/>
          </a:prstGeom>
          <a:gradFill flip="none" rotWithShape="1">
            <a:gsLst>
              <a:gs pos="0">
                <a:srgbClr val="009AD0"/>
              </a:gs>
              <a:gs pos="100000">
                <a:srgbClr val="006892"/>
              </a:gs>
            </a:gsLst>
            <a:lin ang="5400000" scaled="1"/>
            <a:tileRect/>
          </a:gra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6915" y="703947"/>
            <a:ext cx="8324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виде чего отражаются в сознании человека объекты окружающего мира?</a:t>
            </a:r>
          </a:p>
          <a:p>
            <a:r>
              <a:rPr lang="ru-RU" sz="2000" i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Ответ: в виде образов.</a:t>
            </a:r>
          </a:p>
          <a:p>
            <a:r>
              <a:rPr lang="ru-RU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 какому миру принадлежит понятие – к миру объектов реальной</a:t>
            </a:r>
          </a:p>
          <a:p>
            <a:r>
              <a:rPr lang="ru-RU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действительности или к миру мышления человека?</a:t>
            </a:r>
          </a:p>
          <a:p>
            <a:r>
              <a:rPr lang="ru-RU" sz="2000" i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Ответ: к миру мышления человека.</a:t>
            </a:r>
          </a:p>
          <a:p>
            <a:endParaRPr lang="ru-RU" sz="200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00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Является ли слово «процессор» термином информатики?</a:t>
            </a:r>
          </a:p>
          <a:p>
            <a:r>
              <a:rPr lang="ru-RU" sz="2000" i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Ответ: да, является.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97">
            <a:off x="7208419" y="2830557"/>
            <a:ext cx="814989" cy="8149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EBD328-6C7D-4789-A45D-1DDBA7A9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22376" y="660718"/>
            <a:ext cx="3236976" cy="3236976"/>
          </a:xfrm>
          <a:prstGeom prst="ellipse">
            <a:avLst/>
          </a:prstGeom>
          <a:solidFill>
            <a:srgbClr val="006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100" spc="-4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376" y="1537643"/>
            <a:ext cx="3236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Мир объектов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реальной 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действительности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(окружающего мира) </a:t>
            </a:r>
          </a:p>
        </p:txBody>
      </p:sp>
      <p:sp>
        <p:nvSpPr>
          <p:cNvPr id="6" name="Овал 5"/>
          <p:cNvSpPr/>
          <p:nvPr/>
        </p:nvSpPr>
        <p:spPr>
          <a:xfrm>
            <a:off x="5184648" y="660718"/>
            <a:ext cx="3236976" cy="3236976"/>
          </a:xfrm>
          <a:prstGeom prst="ellipse">
            <a:avLst/>
          </a:prstGeom>
          <a:solidFill>
            <a:srgbClr val="006B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100" spc="-4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4648" y="1391339"/>
            <a:ext cx="3236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Мир понятий 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человека 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об этих объектах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(относится к нашему</a:t>
            </a:r>
          </a:p>
          <a:p>
            <a:pPr lvl="0" algn="ctr"/>
            <a:r>
              <a:rPr lang="ru-RU" sz="2200" spc="-40" dirty="0">
                <a:solidFill>
                  <a:prstClr val="white"/>
                </a:solidFill>
              </a:rPr>
              <a:t>мышлению)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968496" y="1963738"/>
            <a:ext cx="1225296" cy="649224"/>
          </a:xfrm>
          <a:prstGeom prst="leftRightArrow">
            <a:avLst/>
          </a:prstGeom>
          <a:solidFill>
            <a:srgbClr val="006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1EA82E-E11A-49EB-B66C-EBD18C9F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3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7" grpId="0" uiExpand="1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0" y="2770045"/>
            <a:ext cx="1964649" cy="2193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94468"/>
            <a:ext cx="3057526" cy="3057526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90664" y="1097369"/>
            <a:ext cx="2228850" cy="1411288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Радуга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разноцветная, но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какие в ней цвета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и их порядок, я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не помню.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33350" y="4906413"/>
            <a:ext cx="9410700" cy="379962"/>
          </a:xfrm>
          <a:prstGeom prst="rect">
            <a:avLst/>
          </a:prstGeom>
          <a:solidFill>
            <a:srgbClr val="6A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01" y="1932581"/>
            <a:ext cx="2922166" cy="3119413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2852889" y="342900"/>
            <a:ext cx="2665708" cy="1549701"/>
          </a:xfrm>
          <a:prstGeom prst="wedgeRectCallout">
            <a:avLst>
              <a:gd name="adj1" fmla="val -9976"/>
              <a:gd name="adj2" fmla="val 717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Павлин – эта птица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с большим красивым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зелёным хвостом.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А какого цвета голова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и тело павлина,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не помню.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00725" y="581025"/>
            <a:ext cx="3009900" cy="1318193"/>
          </a:xfrm>
          <a:prstGeom prst="wedgeRectCallout">
            <a:avLst>
              <a:gd name="adj1" fmla="val 16034"/>
              <a:gd name="adj2" fmla="val 9203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Домик был двухэтажный,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розовый. Но сколько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окошек в домике и были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ли узоры на нём, </a:t>
            </a:r>
          </a:p>
          <a:p>
            <a:pPr algn="ctr">
              <a:lnSpc>
                <a:spcPts val="2000"/>
              </a:lnSpc>
            </a:pPr>
            <a:r>
              <a:rPr lang="ru-RU" sz="1800" dirty="0">
                <a:solidFill>
                  <a:schemeClr val="tx1"/>
                </a:solidFill>
              </a:rPr>
              <a:t>не помню.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E899B6-3874-457F-8861-3BF7FFDB9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0" grpId="0" build="p" animBg="1"/>
      <p:bldP spid="1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0" y="2770045"/>
            <a:ext cx="1964649" cy="2193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94468"/>
            <a:ext cx="3057526" cy="30575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33350" y="4906413"/>
            <a:ext cx="9410700" cy="379962"/>
          </a:xfrm>
          <a:prstGeom prst="rect">
            <a:avLst/>
          </a:prstGeom>
          <a:solidFill>
            <a:srgbClr val="6A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01" y="1932581"/>
            <a:ext cx="2922166" cy="31194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8B90805-17F6-4B7F-A99C-C4FF0059A3B9}"/>
              </a:ext>
            </a:extLst>
          </p:cNvPr>
          <p:cNvSpPr/>
          <p:nvPr/>
        </p:nvSpPr>
        <p:spPr>
          <a:xfrm>
            <a:off x="777261" y="594646"/>
            <a:ext cx="7622156" cy="954107"/>
          </a:xfrm>
          <a:prstGeom prst="rect">
            <a:avLst/>
          </a:prstGeom>
          <a:ln>
            <a:solidFill>
              <a:srgbClr val="006892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</a:rPr>
              <a:t>Встреча с любым предметом или явлением</a:t>
            </a:r>
          </a:p>
          <a:p>
            <a:r>
              <a:rPr lang="ru-RU" sz="2800" dirty="0">
                <a:latin typeface="Tahoma" panose="020B0604030504040204" pitchFamily="34" charset="0"/>
              </a:rPr>
              <a:t>оставляет в памяти человека его образ.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882397-621E-44A7-A19E-EE6738DC2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20"/>
            <a:ext cx="9144000" cy="51555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19" y="683417"/>
            <a:ext cx="4017100" cy="438308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50426" y="484271"/>
            <a:ext cx="2749974" cy="17445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127000">
              <a:schemeClr val="bg1">
                <a:lumMod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4" y="585434"/>
            <a:ext cx="2389506" cy="1347345"/>
          </a:xfrm>
          <a:prstGeom prst="rect">
            <a:avLst/>
          </a:prstGeom>
        </p:spPr>
      </p:pic>
      <p:sp>
        <p:nvSpPr>
          <p:cNvPr id="16" name="Выноска-облако 15"/>
          <p:cNvSpPr/>
          <p:nvPr/>
        </p:nvSpPr>
        <p:spPr>
          <a:xfrm>
            <a:off x="5676900" y="415128"/>
            <a:ext cx="2381250" cy="1419225"/>
          </a:xfrm>
          <a:prstGeom prst="cloudCallout">
            <a:avLst>
              <a:gd name="adj1" fmla="val -61633"/>
              <a:gd name="adj2" fmla="val 3968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994976" y="676788"/>
            <a:ext cx="172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Я помню, как выглядит тот автомобиль.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2005" y="800097"/>
            <a:ext cx="172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Это не тот автомобиль.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5" y="242884"/>
            <a:ext cx="2268538" cy="22685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6177" y="800376"/>
            <a:ext cx="172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И это не тот автомобиль.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0" y="688878"/>
            <a:ext cx="2569102" cy="12614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02480" y="799818"/>
            <a:ext cx="172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И это точно не он.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9F80FF-4D20-423D-9FC8-E402CE348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7" y="765182"/>
            <a:ext cx="2389506" cy="1347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478322"/>
            <a:ext cx="2268538" cy="2268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5" y="800343"/>
            <a:ext cx="2569102" cy="1261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0020" y="2865732"/>
            <a:ext cx="713139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6B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свойства: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кузов, колёса, фары...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6B9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Отличительные свойства: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цвет, размер,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кузова, количество дверей…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65267" y="478322"/>
            <a:ext cx="8221533" cy="1935694"/>
          </a:xfrm>
          <a:prstGeom prst="wedgeRoundRectCallout">
            <a:avLst>
              <a:gd name="adj1" fmla="val -31732"/>
              <a:gd name="adj2" fmla="val 75726"/>
              <a:gd name="adj3" fmla="val 16667"/>
            </a:avLst>
          </a:prstGeom>
          <a:noFill/>
          <a:ln w="28575">
            <a:solidFill>
              <a:srgbClr val="006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CF1F71-D790-42C8-BEAA-AD3D44B6F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4DB38CA2-3701-4F2E-9CB1-58BF2C718473}"/>
              </a:ext>
            </a:extLst>
          </p:cNvPr>
          <p:cNvGrpSpPr/>
          <p:nvPr/>
        </p:nvGrpSpPr>
        <p:grpSpPr>
          <a:xfrm>
            <a:off x="293700" y="428400"/>
            <a:ext cx="2296800" cy="1692000"/>
            <a:chOff x="1914126" y="489267"/>
            <a:chExt cx="5315747" cy="3920491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9B5E7004-C562-4075-B3F1-0A975BA81E81}"/>
                </a:ext>
              </a:extLst>
            </p:cNvPr>
            <p:cNvGrpSpPr/>
            <p:nvPr/>
          </p:nvGrpSpPr>
          <p:grpSpPr>
            <a:xfrm>
              <a:off x="1914126" y="489267"/>
              <a:ext cx="5315747" cy="3920491"/>
              <a:chOff x="3391353" y="-682046"/>
              <a:chExt cx="5815680" cy="4524896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xmlns="" id="{29E75167-0DE4-4C1F-9CC3-6ACE21C48D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91353" y="-682046"/>
                <a:ext cx="5815680" cy="4331971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xmlns="" id="{886521C1-7C60-424E-8D6E-A94BCABB9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0"/>
                <a:ext cx="3842850" cy="384285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4462567-87EA-4E0F-8B0F-FA8FCEB36E4A}"/>
                </a:ext>
              </a:extLst>
            </p:cNvPr>
            <p:cNvSpPr txBox="1"/>
            <p:nvPr/>
          </p:nvSpPr>
          <p:spPr>
            <a:xfrm>
              <a:off x="4232149" y="3048208"/>
              <a:ext cx="1047127" cy="35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/>
                <a:t>VIDEO2020</a:t>
              </a:r>
              <a:endParaRPr lang="ru-RU" sz="4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84888"/>
              </p:ext>
            </p:extLst>
          </p:nvPr>
        </p:nvGraphicFramePr>
        <p:xfrm>
          <a:off x="2857498" y="433970"/>
          <a:ext cx="5972176" cy="3276000"/>
        </p:xfrm>
        <a:graphic>
          <a:graphicData uri="http://schemas.openxmlformats.org/drawingml/2006/table">
            <a:tbl>
              <a:tblPr firstRow="1" bandRow="1"/>
              <a:tblGrid>
                <a:gridCol w="2986088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  <a:gridCol w="2986088">
                  <a:extLst>
                    <a:ext uri="{9D8B030D-6E8A-4147-A177-3AD203B41FA5}">
                      <a16:colId xmlns:a16="http://schemas.microsoft.com/office/drawing/2014/main" xmlns="" val="3435054470"/>
                    </a:ext>
                  </a:extLst>
                </a:gridCol>
              </a:tblGrid>
              <a:tr h="8842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, которые отражены на фотографии </a:t>
                      </a:r>
                    </a:p>
                  </a:txBody>
                  <a:tcPr>
                    <a:solidFill>
                      <a:srgbClr val="D91E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, которые не отражены на фотографии</a:t>
                      </a:r>
                    </a:p>
                  </a:txBody>
                  <a:tcPr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23917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5921" y="1363319"/>
            <a:ext cx="3058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руль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7085" y="1363319"/>
            <a:ext cx="3114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Транспортное средство, предназначенное для</a:t>
            </a:r>
          </a:p>
          <a:p>
            <a:pPr lvl="0"/>
            <a:r>
              <a:rPr lang="ru-RU" sz="1600" spc="-40" dirty="0">
                <a:solidFill>
                  <a:prstClr val="black"/>
                </a:solidFill>
              </a:rPr>
              <a:t>    перевозки людей и грузов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бак для бензина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педали управления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багажник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мотор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389381">
            <a:off x="6279708" y="3935127"/>
            <a:ext cx="2554909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square" lIns="36000" tIns="0" rIns="36000">
            <a:spAutoFit/>
          </a:bodyPr>
          <a:lstStyle/>
          <a:p>
            <a:r>
              <a:rPr lang="ru-RU" sz="1600" spc="-60" dirty="0"/>
              <a:t>Выкрашен в красный цвет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2025" y="3801839"/>
            <a:ext cx="2604461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squar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педали управления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 rot="21272456">
            <a:off x="234443" y="3672627"/>
            <a:ext cx="1181981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окна</a:t>
            </a:r>
          </a:p>
        </p:txBody>
      </p:sp>
      <p:sp>
        <p:nvSpPr>
          <p:cNvPr id="18" name="Прямоугольник 17"/>
          <p:cNvSpPr/>
          <p:nvPr/>
        </p:nvSpPr>
        <p:spPr>
          <a:xfrm rot="298079">
            <a:off x="252781" y="4137175"/>
            <a:ext cx="1171081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руль</a:t>
            </a:r>
          </a:p>
        </p:txBody>
      </p:sp>
      <p:sp>
        <p:nvSpPr>
          <p:cNvPr id="19" name="Прямоугольник 18"/>
          <p:cNvSpPr/>
          <p:nvPr/>
        </p:nvSpPr>
        <p:spPr>
          <a:xfrm rot="309812">
            <a:off x="2733463" y="4525548"/>
            <a:ext cx="2287733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бак для бензина</a:t>
            </a:r>
          </a:p>
        </p:txBody>
      </p:sp>
      <p:sp>
        <p:nvSpPr>
          <p:cNvPr id="20" name="Прямоугольник 19"/>
          <p:cNvSpPr/>
          <p:nvPr/>
        </p:nvSpPr>
        <p:spPr>
          <a:xfrm rot="21329046">
            <a:off x="1011174" y="4519539"/>
            <a:ext cx="1519253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сиденья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33014" y="4067992"/>
            <a:ext cx="1320161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номер</a:t>
            </a:r>
          </a:p>
        </p:txBody>
      </p:sp>
      <p:sp>
        <p:nvSpPr>
          <p:cNvPr id="22" name="Прямоугольник 21"/>
          <p:cNvSpPr/>
          <p:nvPr/>
        </p:nvSpPr>
        <p:spPr>
          <a:xfrm rot="172086">
            <a:off x="1537349" y="3658030"/>
            <a:ext cx="1254117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фары</a:t>
            </a:r>
          </a:p>
        </p:txBody>
      </p:sp>
      <p:sp>
        <p:nvSpPr>
          <p:cNvPr id="23" name="Прямоугольник 22"/>
          <p:cNvSpPr/>
          <p:nvPr/>
        </p:nvSpPr>
        <p:spPr>
          <a:xfrm rot="21414329">
            <a:off x="4267516" y="4164607"/>
            <a:ext cx="1642364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багажник</a:t>
            </a:r>
          </a:p>
        </p:txBody>
      </p:sp>
      <p:sp>
        <p:nvSpPr>
          <p:cNvPr id="24" name="Прямоугольник 23"/>
          <p:cNvSpPr/>
          <p:nvPr/>
        </p:nvSpPr>
        <p:spPr>
          <a:xfrm rot="21283990">
            <a:off x="5678654" y="4450138"/>
            <a:ext cx="1483987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зеркала</a:t>
            </a:r>
          </a:p>
        </p:txBody>
      </p:sp>
      <p:sp>
        <p:nvSpPr>
          <p:cNvPr id="25" name="Прямоугольник 24"/>
          <p:cNvSpPr/>
          <p:nvPr/>
        </p:nvSpPr>
        <p:spPr>
          <a:xfrm rot="261796">
            <a:off x="7526335" y="4411249"/>
            <a:ext cx="1290537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мотор</a:t>
            </a:r>
          </a:p>
        </p:txBody>
      </p:sp>
      <p:sp>
        <p:nvSpPr>
          <p:cNvPr id="26" name="Прямоугольник 25"/>
          <p:cNvSpPr/>
          <p:nvPr/>
        </p:nvSpPr>
        <p:spPr>
          <a:xfrm rot="21397721">
            <a:off x="244784" y="2157467"/>
            <a:ext cx="1367994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колёса</a:t>
            </a:r>
          </a:p>
        </p:txBody>
      </p:sp>
      <p:sp>
        <p:nvSpPr>
          <p:cNvPr id="27" name="Прямоугольник 26"/>
          <p:cNvSpPr/>
          <p:nvPr/>
        </p:nvSpPr>
        <p:spPr>
          <a:xfrm rot="269592">
            <a:off x="1490944" y="2505167"/>
            <a:ext cx="1253796" cy="292388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none" lIns="36000" tIns="0" rIns="36000">
            <a:spAutoFit/>
          </a:bodyPr>
          <a:lstStyle/>
          <a:p>
            <a:pPr lvl="0"/>
            <a:r>
              <a:rPr lang="ru-RU" sz="1600" spc="-60" dirty="0">
                <a:solidFill>
                  <a:prstClr val="black"/>
                </a:solidFill>
              </a:rPr>
              <a:t>Имеет кузов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1647" y="2903925"/>
            <a:ext cx="2557189" cy="664537"/>
          </a:xfrm>
          <a:prstGeom prst="rect">
            <a:avLst/>
          </a:prstGeom>
          <a:ln w="6350">
            <a:solidFill>
              <a:srgbClr val="D91E4F"/>
            </a:solidFill>
          </a:ln>
        </p:spPr>
        <p:txBody>
          <a:bodyPr wrap="square" lIns="36000" tIns="36000" rIns="36000">
            <a:spAutoFit/>
          </a:bodyPr>
          <a:lstStyle/>
          <a:p>
            <a:pPr lvl="0">
              <a:lnSpc>
                <a:spcPts val="1500"/>
              </a:lnSpc>
            </a:pPr>
            <a:r>
              <a:rPr lang="ru-RU" sz="1600" spc="-60" dirty="0">
                <a:solidFill>
                  <a:prstClr val="black"/>
                </a:solidFill>
              </a:rPr>
              <a:t>Транспортное средство, предназначенное для</a:t>
            </a:r>
          </a:p>
          <a:p>
            <a:pPr lvl="0">
              <a:lnSpc>
                <a:spcPts val="1500"/>
              </a:lnSpc>
            </a:pPr>
            <a:r>
              <a:rPr lang="ru-RU" sz="1600" spc="-60" dirty="0">
                <a:solidFill>
                  <a:prstClr val="black"/>
                </a:solidFill>
              </a:rPr>
              <a:t>перевозки людей и грузов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4E9B93-7B13-4932-8C75-EFFECE12B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uiExpand="1" build="p"/>
      <p:bldP spid="15" grpId="0" animBg="1"/>
      <p:bldP spid="15" grpId="2" animBg="1"/>
      <p:bldP spid="16" grpId="0" animBg="1"/>
      <p:bldP spid="16" grpId="1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1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1" animBg="1"/>
      <p:bldP spid="24" grpId="0" animBg="1"/>
      <p:bldP spid="24" grpId="2" animBg="1"/>
      <p:bldP spid="25" grpId="0" animBg="1"/>
      <p:bldP spid="25" grpId="1" animBg="1"/>
      <p:bldP spid="26" grpId="0" animBg="1"/>
      <p:bldP spid="26" grpId="2" animBg="1"/>
      <p:bldP spid="27" grpId="0" animBg="1"/>
      <p:bldP spid="27" grpId="2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12247"/>
              </p:ext>
            </p:extLst>
          </p:nvPr>
        </p:nvGraphicFramePr>
        <p:xfrm>
          <a:off x="307846" y="409586"/>
          <a:ext cx="2986088" cy="4445878"/>
        </p:xfrm>
        <a:graphic>
          <a:graphicData uri="http://schemas.openxmlformats.org/drawingml/2006/table">
            <a:tbl>
              <a:tblPr firstRow="1" bandRow="1"/>
              <a:tblGrid>
                <a:gridCol w="2986088">
                  <a:extLst>
                    <a:ext uri="{9D8B030D-6E8A-4147-A177-3AD203B41FA5}">
                      <a16:colId xmlns:a16="http://schemas.microsoft.com/office/drawing/2014/main" xmlns="" val="2648049924"/>
                    </a:ext>
                  </a:extLst>
                </a:gridCol>
              </a:tblGrid>
              <a:tr h="629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Свойства 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D91E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438293"/>
                  </a:ext>
                </a:extLst>
              </a:tr>
              <a:tr h="3816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66993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033" y="1061473"/>
            <a:ext cx="2960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колёса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кузов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окна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руль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сиденья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фары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номер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Имеет зеркала</a:t>
            </a:r>
          </a:p>
          <a:p>
            <a:pPr marL="180975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/>
              <a:t>Выкрашен в красный цвет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Транспортное средство, предназначенное для</a:t>
            </a:r>
          </a:p>
          <a:p>
            <a:pPr lvl="0">
              <a:lnSpc>
                <a:spcPts val="1800"/>
              </a:lnSpc>
            </a:pPr>
            <a:r>
              <a:rPr lang="ru-RU" sz="1600" spc="-40" dirty="0">
                <a:solidFill>
                  <a:prstClr val="black"/>
                </a:solidFill>
              </a:rPr>
              <a:t>    перевозки людей и грузов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бак для бензина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педали управления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багажник</a:t>
            </a:r>
          </a:p>
          <a:p>
            <a:pPr marL="180975" lvl="0" indent="-180975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600" spc="-40" dirty="0">
                <a:solidFill>
                  <a:prstClr val="black"/>
                </a:solidFill>
              </a:rPr>
              <a:t>Имеет мотор</a:t>
            </a:r>
            <a:endParaRPr lang="ru-RU" sz="1600" spc="-40" dirty="0"/>
          </a:p>
        </p:txBody>
      </p:sp>
      <p:pic>
        <p:nvPicPr>
          <p:cNvPr id="4098" name="Picture 2" descr="Автомобиль, Сбор Винограда, Красный, Стар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8" y="3216238"/>
            <a:ext cx="2375998" cy="118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райв, F458 Паук, Феррари, Машины, Езд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02" y="3659125"/>
            <a:ext cx="2375999" cy="118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оскошный Автомобиль, Дорогой, Lamborghini, Сти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90" y="1799196"/>
            <a:ext cx="2375998" cy="118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Автомобиль, Vei, Транспортное Средство, Toyota, Ra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02" y="867949"/>
            <a:ext cx="2376000" cy="118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втомобиль, Желтый, Авто, Транспортное Средств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8" y="409586"/>
            <a:ext cx="2376000" cy="1188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Автомобиль, Спортивный Автомобиль, Гоночный Автомобил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53" y="2223139"/>
            <a:ext cx="1989948" cy="130176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E9DC22-6D0E-4022-A6E0-C64FB34FE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7373" y="0"/>
            <a:ext cx="1316627" cy="2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0</TotalTime>
  <Words>1422</Words>
  <Application>Microsoft Office PowerPoint</Application>
  <PresentationFormat>Экран (16:9)</PresentationFormat>
  <Paragraphs>433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Wingdings</vt:lpstr>
      <vt:lpstr>Open Sans</vt:lpstr>
      <vt:lpstr>Roboto Slab</vt:lpstr>
      <vt:lpstr>Tahoma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2020-08-04T11:09:50Z</dcterms:created>
  <dcterms:modified xsi:type="dcterms:W3CDTF">2021-01-13T09:01:41Z</dcterms:modified>
</cp:coreProperties>
</file>