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1295" r:id="rId3"/>
    <p:sldId id="1323" r:id="rId4"/>
    <p:sldId id="1330" r:id="rId5"/>
    <p:sldId id="1331" r:id="rId6"/>
    <p:sldId id="1346" r:id="rId7"/>
    <p:sldId id="1350" r:id="rId8"/>
    <p:sldId id="1370" r:id="rId9"/>
    <p:sldId id="1371" r:id="rId10"/>
    <p:sldId id="1372" r:id="rId11"/>
    <p:sldId id="1373" r:id="rId12"/>
    <p:sldId id="1374" r:id="rId13"/>
    <p:sldId id="1375" r:id="rId14"/>
    <p:sldId id="1376" r:id="rId15"/>
    <p:sldId id="1377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2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012BE"/>
    <a:srgbClr val="D6EEF8"/>
    <a:srgbClr val="F9F9F9"/>
    <a:srgbClr val="2E8A5C"/>
    <a:srgbClr val="0091C4"/>
    <a:srgbClr val="339966"/>
    <a:srgbClr val="EB19D7"/>
    <a:srgbClr val="F15BE3"/>
    <a:srgbClr val="FF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4" autoAdjust="0"/>
    <p:restoredTop sz="99645" autoAdjust="0"/>
  </p:normalViewPr>
  <p:slideViewPr>
    <p:cSldViewPr snapToGrid="0">
      <p:cViewPr varScale="1">
        <p:scale>
          <a:sx n="93" d="100"/>
          <a:sy n="93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2304" y="7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F97DF82-703D-47B6-A2EA-6FCCD6A49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EB684F6-9F03-48B1-88CA-F0081BC11A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460A-7433-4628-BA52-554E91974E03}" type="datetimeFigureOut">
              <a:rPr lang="x-none" smtClean="0"/>
              <a:t>12.11.2020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4A90622-931D-4EAA-A78C-665F95D6D3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1ADE6D-382D-4839-9075-3A641DE4E0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7ECDE-5795-4A2D-821B-8629074569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22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5002-D844-43E5-81D2-18FD95BFEBC4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E0941-23E2-41BC-9D89-7C74AFE0E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4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E0941-23E2-41BC-9D89-7C74AFE0EE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8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3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1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2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0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6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45D9-F42A-4BFD-9C0D-A43B82B03A2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уба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403A9FC-3812-40AC-B8B1-DC03B58A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77" y="1277282"/>
            <a:ext cx="3942564" cy="1953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Отношения между объектами</a:t>
            </a:r>
            <a:endParaRPr lang="en-US" sz="38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C8A66B-4401-4770-A03D-EFAB27465BD8}"/>
              </a:ext>
            </a:extLst>
          </p:cNvPr>
          <p:cNvSpPr txBox="1"/>
          <p:nvPr/>
        </p:nvSpPr>
        <p:spPr>
          <a:xfrm>
            <a:off x="381600" y="4473465"/>
            <a:ext cx="5046088" cy="261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Виды информации. Человек и компьютер </a:t>
            </a:r>
          </a:p>
        </p:txBody>
      </p:sp>
    </p:spTree>
    <p:extLst>
      <p:ext uri="{BB962C8B-B14F-4D97-AF65-F5344CB8AC3E}">
        <p14:creationId xmlns:p14="http://schemas.microsoft.com/office/powerpoint/2010/main" val="3262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6306" y="116302"/>
            <a:ext cx="704807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 какой строке допущена ошибка?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номер</a:t>
            </a:r>
            <a:r>
              <a:rPr kumimoji="0" lang="ru-RU" altLang="ru-RU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строки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изображении: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61" y="1160980"/>
            <a:ext cx="6195317" cy="31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38922"/>
              </p:ext>
            </p:extLst>
          </p:nvPr>
        </p:nvGraphicFramePr>
        <p:xfrm>
          <a:off x="260279" y="1244150"/>
          <a:ext cx="828782" cy="2966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878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3236360" y="986319"/>
            <a:ext cx="1859622" cy="1027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9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92" y="316716"/>
            <a:ext cx="7967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4. Какие </a:t>
            </a:r>
            <a:r>
              <a:rPr lang="ru-RU" sz="2000" dirty="0"/>
              <a:t>отношения между двумя объектами могут быть симметричными?</a:t>
            </a:r>
          </a:p>
          <a:p>
            <a:r>
              <a:rPr lang="ru-RU" sz="2000" dirty="0"/>
              <a:t> </a:t>
            </a:r>
          </a:p>
          <a:p>
            <a:r>
              <a:rPr lang="ru-RU" sz="2000" i="1" dirty="0"/>
              <a:t>Выберите несколько из 5 вариантов ответа:</a:t>
            </a:r>
            <a:endParaRPr lang="ru-RU" sz="2000" dirty="0"/>
          </a:p>
          <a:p>
            <a:r>
              <a:rPr lang="ru-RU" sz="2000" dirty="0"/>
              <a:t>1) отец</a:t>
            </a:r>
          </a:p>
          <a:p>
            <a:r>
              <a:rPr lang="ru-RU" sz="2000" dirty="0"/>
              <a:t>2) бабушка</a:t>
            </a:r>
          </a:p>
          <a:p>
            <a:r>
              <a:rPr lang="ru-RU" sz="2000" dirty="0"/>
              <a:t>3) друг</a:t>
            </a:r>
          </a:p>
          <a:p>
            <a:r>
              <a:rPr lang="ru-RU" sz="2000" dirty="0"/>
              <a:t>4) ровесник</a:t>
            </a:r>
          </a:p>
          <a:p>
            <a:r>
              <a:rPr lang="ru-RU" sz="2000" dirty="0"/>
              <a:t>5) сестра</a:t>
            </a:r>
          </a:p>
        </p:txBody>
      </p:sp>
    </p:spTree>
    <p:extLst>
      <p:ext uri="{BB962C8B-B14F-4D97-AF65-F5344CB8AC3E}">
        <p14:creationId xmlns:p14="http://schemas.microsoft.com/office/powerpoint/2010/main" val="23433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10" y="307575"/>
            <a:ext cx="84093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5. «Меньше</a:t>
            </a:r>
            <a:r>
              <a:rPr lang="ru-RU" sz="2000" dirty="0"/>
              <a:t>», «больше», «дороже», «дешевле», «сильнее», «крупнее», «быстрее», «левее», «шире», «выше», «старше», «младше» - это ...</a:t>
            </a:r>
          </a:p>
          <a:p>
            <a:r>
              <a:rPr lang="ru-RU" sz="2000" dirty="0"/>
              <a:t> </a:t>
            </a:r>
          </a:p>
          <a:p>
            <a:r>
              <a:rPr lang="ru-RU" sz="2000" i="1" dirty="0"/>
              <a:t>Выберите один из 3 вариантов ответа</a:t>
            </a:r>
            <a:r>
              <a:rPr lang="ru-RU" sz="2000" i="1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1) имена отношений между объектами</a:t>
            </a:r>
          </a:p>
          <a:p>
            <a:r>
              <a:rPr lang="ru-RU" sz="2000" dirty="0"/>
              <a:t>2) имена объектов</a:t>
            </a:r>
          </a:p>
          <a:p>
            <a:r>
              <a:rPr lang="ru-RU" sz="2000" dirty="0"/>
              <a:t>3) свойства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73667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337265"/>
            <a:ext cx="8111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6. Отметь </a:t>
            </a:r>
            <a:r>
              <a:rPr lang="ru-RU" sz="2000" dirty="0"/>
              <a:t>родственные отношения.</a:t>
            </a:r>
          </a:p>
          <a:p>
            <a:r>
              <a:rPr lang="ru-RU" sz="2000" dirty="0"/>
              <a:t> </a:t>
            </a:r>
          </a:p>
          <a:p>
            <a:r>
              <a:rPr lang="ru-RU" sz="2000" i="1" dirty="0"/>
              <a:t>Выберите несколько из 6 вариантов ответа:</a:t>
            </a:r>
            <a:endParaRPr lang="ru-RU" sz="2000" dirty="0"/>
          </a:p>
          <a:p>
            <a:r>
              <a:rPr lang="ru-RU" sz="2000" dirty="0"/>
              <a:t>1) внук</a:t>
            </a:r>
          </a:p>
          <a:p>
            <a:r>
              <a:rPr lang="ru-RU" sz="2000" dirty="0"/>
              <a:t>2) помощник</a:t>
            </a:r>
          </a:p>
          <a:p>
            <a:r>
              <a:rPr lang="ru-RU" sz="2000" dirty="0"/>
              <a:t>3) подчинённый</a:t>
            </a:r>
          </a:p>
          <a:p>
            <a:r>
              <a:rPr lang="ru-RU" sz="2000" dirty="0"/>
              <a:t>4) дядя</a:t>
            </a:r>
          </a:p>
          <a:p>
            <a:r>
              <a:rPr lang="ru-RU" sz="2000" dirty="0"/>
              <a:t>5) отец</a:t>
            </a:r>
          </a:p>
          <a:p>
            <a:r>
              <a:rPr lang="ru-RU" sz="2000" dirty="0"/>
              <a:t>6) мать</a:t>
            </a:r>
          </a:p>
        </p:txBody>
      </p:sp>
    </p:spTree>
    <p:extLst>
      <p:ext uri="{BB962C8B-B14F-4D97-AF65-F5344CB8AC3E}">
        <p14:creationId xmlns:p14="http://schemas.microsoft.com/office/powerpoint/2010/main" val="60818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4934" y="106027"/>
            <a:ext cx="654397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Какие отношения из предложенных подходят по схеме?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" y="950359"/>
            <a:ext cx="4623372" cy="15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9868" y="2738618"/>
            <a:ext cx="65857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несколько из 4 вариантов ответа: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сложнее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проще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дороже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дешевле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3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312" y="446805"/>
            <a:ext cx="6724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8. Напишите общее </a:t>
            </a:r>
            <a:r>
              <a:rPr lang="ru-RU" sz="2000" dirty="0"/>
              <a:t>название любого предмета, живого существа, явления, процесса, события, если мы обратили на него наше </a:t>
            </a:r>
            <a:r>
              <a:rPr lang="ru-RU" sz="2000" dirty="0" smtClean="0"/>
              <a:t>внимание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331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10">
            <a:extLst>
              <a:ext uri="{FF2B5EF4-FFF2-40B4-BE49-F238E27FC236}">
                <a16:creationId xmlns="" xmlns:a16="http://schemas.microsoft.com/office/drawing/2014/main" id="{0D1F04F7-3CDB-4442-8DD0-AF6789698C0F}"/>
              </a:ext>
            </a:extLst>
          </p:cNvPr>
          <p:cNvSpPr/>
          <p:nvPr/>
        </p:nvSpPr>
        <p:spPr>
          <a:xfrm>
            <a:off x="345635" y="811437"/>
            <a:ext cx="2589212" cy="742706"/>
          </a:xfrm>
          <a:prstGeom prst="roundRect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80000" rtlCol="0" anchor="ctr">
            <a:spAutoFit/>
          </a:bodyPr>
          <a:lstStyle/>
          <a:p>
            <a:pPr algn="ctr"/>
            <a:r>
              <a:rPr lang="ru-RU" sz="2000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Общие имена</a:t>
            </a:r>
          </a:p>
        </p:txBody>
      </p:sp>
      <p:sp>
        <p:nvSpPr>
          <p:cNvPr id="33" name="Скругленный прямоугольник 12">
            <a:extLst>
              <a:ext uri="{FF2B5EF4-FFF2-40B4-BE49-F238E27FC236}">
                <a16:creationId xmlns="" xmlns:a16="http://schemas.microsoft.com/office/drawing/2014/main" id="{ACE4A279-1828-496D-BD4C-02B84C82766A}"/>
              </a:ext>
            </a:extLst>
          </p:cNvPr>
          <p:cNvSpPr/>
          <p:nvPr/>
        </p:nvSpPr>
        <p:spPr>
          <a:xfrm>
            <a:off x="3263460" y="811437"/>
            <a:ext cx="2589212" cy="742706"/>
          </a:xfrm>
          <a:prstGeom prst="roundRect">
            <a:avLst/>
          </a:prstGeom>
          <a:noFill/>
          <a:ln w="38100">
            <a:solidFill>
              <a:srgbClr val="AF6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bIns="180000" rtlCol="0" anchor="ctr">
            <a:spAutoFit/>
          </a:bodyPr>
          <a:lstStyle/>
          <a:p>
            <a:pPr algn="ctr"/>
            <a:r>
              <a:rPr lang="ru-RU" sz="2000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Конкретные имена</a:t>
            </a:r>
          </a:p>
        </p:txBody>
      </p:sp>
      <p:sp>
        <p:nvSpPr>
          <p:cNvPr id="34" name="Скругленный прямоугольник 13">
            <a:extLst>
              <a:ext uri="{FF2B5EF4-FFF2-40B4-BE49-F238E27FC236}">
                <a16:creationId xmlns="" xmlns:a16="http://schemas.microsoft.com/office/drawing/2014/main" id="{48A630EB-C323-438E-AE09-6F28D7D7B43E}"/>
              </a:ext>
            </a:extLst>
          </p:cNvPr>
          <p:cNvSpPr/>
          <p:nvPr/>
        </p:nvSpPr>
        <p:spPr>
          <a:xfrm>
            <a:off x="6156314" y="811437"/>
            <a:ext cx="2647521" cy="7427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0" rIns="36000" bIns="180000" rtlCol="0" anchor="ctr">
            <a:spAutoFit/>
          </a:bodyPr>
          <a:lstStyle/>
          <a:p>
            <a:pPr algn="ctr"/>
            <a:r>
              <a:rPr lang="ru-RU" sz="2000" spc="-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имена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017483B-7696-429D-8F0C-A378E5ABBDC4}"/>
              </a:ext>
            </a:extLst>
          </p:cNvPr>
          <p:cNvSpPr/>
          <p:nvPr/>
        </p:nvSpPr>
        <p:spPr>
          <a:xfrm>
            <a:off x="6503498" y="2702307"/>
            <a:ext cx="2022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Дедушка Петя</a:t>
            </a:r>
            <a:endParaRPr lang="x-none" sz="20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E26C4DB-255B-4D68-9D42-AFC28D4D71E7}"/>
              </a:ext>
            </a:extLst>
          </p:cNvPr>
          <p:cNvSpPr/>
          <p:nvPr/>
        </p:nvSpPr>
        <p:spPr>
          <a:xfrm>
            <a:off x="1109620" y="1694307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Собака</a:t>
            </a:r>
            <a:endParaRPr lang="x-none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2685A6D1-C869-4D00-B4B4-0F8256050307}"/>
              </a:ext>
            </a:extLst>
          </p:cNvPr>
          <p:cNvSpPr/>
          <p:nvPr/>
        </p:nvSpPr>
        <p:spPr>
          <a:xfrm>
            <a:off x="4143888" y="1694307"/>
            <a:ext cx="86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Такса</a:t>
            </a:r>
            <a:endParaRPr lang="x-none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8CC6A61-1BE5-40C0-8B78-3C2742B67BF8}"/>
              </a:ext>
            </a:extLst>
          </p:cNvPr>
          <p:cNvSpPr/>
          <p:nvPr/>
        </p:nvSpPr>
        <p:spPr>
          <a:xfrm>
            <a:off x="7094371" y="1694307"/>
            <a:ext cx="73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Рекс</a:t>
            </a:r>
            <a:endParaRPr lang="x-none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FA0AD56-09D2-4866-9E29-118409AB68E1}"/>
              </a:ext>
            </a:extLst>
          </p:cNvPr>
          <p:cNvSpPr/>
          <p:nvPr/>
        </p:nvSpPr>
        <p:spPr>
          <a:xfrm>
            <a:off x="1025078" y="2198307"/>
            <a:ext cx="1233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Девочка</a:t>
            </a:r>
            <a:endParaRPr lang="x-none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869DF3F-0824-4736-8974-053F243ECA34}"/>
              </a:ext>
            </a:extLst>
          </p:cNvPr>
          <p:cNvSpPr/>
          <p:nvPr/>
        </p:nvSpPr>
        <p:spPr>
          <a:xfrm>
            <a:off x="3488072" y="2198307"/>
            <a:ext cx="2231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Дочка тёти Тани</a:t>
            </a:r>
            <a:endParaRPr lang="x-none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23F2067-BC2C-4009-AFFE-136C8A63433D}"/>
              </a:ext>
            </a:extLst>
          </p:cNvPr>
          <p:cNvSpPr/>
          <p:nvPr/>
        </p:nvSpPr>
        <p:spPr>
          <a:xfrm>
            <a:off x="6979819" y="2198307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Маша</a:t>
            </a:r>
            <a:endParaRPr lang="x-none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1AB4BF2-9C58-40BF-AB72-68FB716A2033}"/>
              </a:ext>
            </a:extLst>
          </p:cNvPr>
          <p:cNvSpPr/>
          <p:nvPr/>
        </p:nvSpPr>
        <p:spPr>
          <a:xfrm>
            <a:off x="1004716" y="2702307"/>
            <a:ext cx="1256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Человек</a:t>
            </a:r>
            <a:endParaRPr lang="x-none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E06F5E9-42B0-4684-B703-C045AF536A41}"/>
              </a:ext>
            </a:extLst>
          </p:cNvPr>
          <p:cNvSpPr/>
          <p:nvPr/>
        </p:nvSpPr>
        <p:spPr>
          <a:xfrm>
            <a:off x="4039646" y="2702307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Старик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833143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">
            <a:extLst>
              <a:ext uri="{FF2B5EF4-FFF2-40B4-BE49-F238E27FC236}">
                <a16:creationId xmlns="" xmlns:a16="http://schemas.microsoft.com/office/drawing/2014/main" id="{2513C72F-8CC4-43C5-9A5B-4BD787351F6F}"/>
              </a:ext>
            </a:extLst>
          </p:cNvPr>
          <p:cNvSpPr/>
          <p:nvPr/>
        </p:nvSpPr>
        <p:spPr>
          <a:xfrm>
            <a:off x="2930085" y="358836"/>
            <a:ext cx="3297678" cy="4680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80000" rIns="270000" bIns="180000" rtlCol="0" anchor="ctr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Свойства объекта </a:t>
            </a:r>
          </a:p>
        </p:txBody>
      </p:sp>
      <p:sp>
        <p:nvSpPr>
          <p:cNvPr id="4" name="Скругленный прямоугольник 10">
            <a:extLst>
              <a:ext uri="{FF2B5EF4-FFF2-40B4-BE49-F238E27FC236}">
                <a16:creationId xmlns="" xmlns:a16="http://schemas.microsoft.com/office/drawing/2014/main" id="{DEEAC634-EEAC-4B4E-B866-E4C91E89ED14}"/>
              </a:ext>
            </a:extLst>
          </p:cNvPr>
          <p:cNvSpPr/>
          <p:nvPr/>
        </p:nvSpPr>
        <p:spPr>
          <a:xfrm>
            <a:off x="722717" y="961247"/>
            <a:ext cx="2589212" cy="5400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180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Существенные</a:t>
            </a:r>
          </a:p>
        </p:txBody>
      </p:sp>
      <p:sp>
        <p:nvSpPr>
          <p:cNvPr id="5" name="Скругленный прямоугольник 13">
            <a:extLst>
              <a:ext uri="{FF2B5EF4-FFF2-40B4-BE49-F238E27FC236}">
                <a16:creationId xmlns="" xmlns:a16="http://schemas.microsoft.com/office/drawing/2014/main" id="{2F6E5B12-A685-434B-842E-9922F37C4B95}"/>
              </a:ext>
            </a:extLst>
          </p:cNvPr>
          <p:cNvSpPr/>
          <p:nvPr/>
        </p:nvSpPr>
        <p:spPr>
          <a:xfrm>
            <a:off x="5852010" y="960369"/>
            <a:ext cx="2589212" cy="5400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Несущественные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="" xmlns:a16="http://schemas.microsoft.com/office/drawing/2014/main" id="{85A611CD-D9C9-45F9-9479-A92267587988}"/>
              </a:ext>
            </a:extLst>
          </p:cNvPr>
          <p:cNvSpPr/>
          <p:nvPr/>
        </p:nvSpPr>
        <p:spPr>
          <a:xfrm>
            <a:off x="2923161" y="2929126"/>
            <a:ext cx="3297678" cy="4680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80000" rIns="270000" bIns="180000" rtlCol="0" anchor="ctr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Свойства объекта </a:t>
            </a:r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="" xmlns:a16="http://schemas.microsoft.com/office/drawing/2014/main" id="{2D6AFA96-4376-4ABC-B915-0998A1433C51}"/>
              </a:ext>
            </a:extLst>
          </p:cNvPr>
          <p:cNvSpPr/>
          <p:nvPr/>
        </p:nvSpPr>
        <p:spPr>
          <a:xfrm>
            <a:off x="723600" y="3518377"/>
            <a:ext cx="2589212" cy="5400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180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Общие</a:t>
            </a:r>
          </a:p>
        </p:txBody>
      </p:sp>
      <p:sp>
        <p:nvSpPr>
          <p:cNvPr id="10" name="Скругленный прямоугольник 13">
            <a:extLst>
              <a:ext uri="{FF2B5EF4-FFF2-40B4-BE49-F238E27FC236}">
                <a16:creationId xmlns="" xmlns:a16="http://schemas.microsoft.com/office/drawing/2014/main" id="{12344661-F376-4D6E-861D-9B1B7FC9671F}"/>
              </a:ext>
            </a:extLst>
          </p:cNvPr>
          <p:cNvSpPr/>
          <p:nvPr/>
        </p:nvSpPr>
        <p:spPr>
          <a:xfrm>
            <a:off x="5853600" y="3518377"/>
            <a:ext cx="2589212" cy="5400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80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Отличительные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C121CA8-5061-449D-B4BF-88CEAEF267EE}"/>
              </a:ext>
            </a:extLst>
          </p:cNvPr>
          <p:cNvSpPr/>
          <p:nvPr/>
        </p:nvSpPr>
        <p:spPr>
          <a:xfrm>
            <a:off x="226393" y="1588230"/>
            <a:ext cx="378115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 свойство объекта, которое</a:t>
            </a:r>
          </a:p>
          <a:p>
            <a:pPr>
              <a:lnSpc>
                <a:spcPts val="19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является важным для принятия</a:t>
            </a:r>
          </a:p>
          <a:p>
            <a:pPr>
              <a:lnSpc>
                <a:spcPts val="19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человеком решения.</a:t>
            </a:r>
            <a:endParaRPr lang="x-none" sz="1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32559CA-6FA1-4A9A-87CB-858081200875}"/>
              </a:ext>
            </a:extLst>
          </p:cNvPr>
          <p:cNvSpPr/>
          <p:nvPr/>
        </p:nvSpPr>
        <p:spPr>
          <a:xfrm>
            <a:off x="5676510" y="4146405"/>
            <a:ext cx="310624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Позволяют отличать</a:t>
            </a:r>
          </a:p>
          <a:p>
            <a:pPr>
              <a:lnSpc>
                <a:spcPts val="19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объекты один от другого.</a:t>
            </a:r>
            <a:endParaRPr lang="x-none" sz="1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5F8D3781-596A-4E0A-A6C8-60E0FE49445C}"/>
              </a:ext>
            </a:extLst>
          </p:cNvPr>
          <p:cNvSpPr/>
          <p:nvPr/>
        </p:nvSpPr>
        <p:spPr>
          <a:xfrm>
            <a:off x="6233669" y="597520"/>
            <a:ext cx="914400" cy="347783"/>
          </a:xfrm>
          <a:custGeom>
            <a:avLst/>
            <a:gdLst>
              <a:gd name="connsiteX0" fmla="*/ 0 w 914400"/>
              <a:gd name="connsiteY0" fmla="*/ 0 h 490654"/>
              <a:gd name="connsiteX1" fmla="*/ 914400 w 914400"/>
              <a:gd name="connsiteY1" fmla="*/ 0 h 490654"/>
              <a:gd name="connsiteX2" fmla="*/ 914400 w 914400"/>
              <a:gd name="connsiteY2" fmla="*/ 490654 h 4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90654">
                <a:moveTo>
                  <a:pt x="0" y="0"/>
                </a:moveTo>
                <a:lnTo>
                  <a:pt x="914400" y="0"/>
                </a:lnTo>
                <a:lnTo>
                  <a:pt x="914400" y="490654"/>
                </a:lnTo>
              </a:path>
            </a:pathLst>
          </a:cu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36BB8F5E-9B53-4A5A-99D3-2F5ADDF3AF4A}"/>
              </a:ext>
            </a:extLst>
          </p:cNvPr>
          <p:cNvSpPr/>
          <p:nvPr/>
        </p:nvSpPr>
        <p:spPr>
          <a:xfrm flipH="1">
            <a:off x="2017323" y="592836"/>
            <a:ext cx="914400" cy="347783"/>
          </a:xfrm>
          <a:custGeom>
            <a:avLst/>
            <a:gdLst>
              <a:gd name="connsiteX0" fmla="*/ 0 w 914400"/>
              <a:gd name="connsiteY0" fmla="*/ 0 h 490654"/>
              <a:gd name="connsiteX1" fmla="*/ 914400 w 914400"/>
              <a:gd name="connsiteY1" fmla="*/ 0 h 490654"/>
              <a:gd name="connsiteX2" fmla="*/ 914400 w 914400"/>
              <a:gd name="connsiteY2" fmla="*/ 490654 h 4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90654">
                <a:moveTo>
                  <a:pt x="0" y="0"/>
                </a:moveTo>
                <a:lnTo>
                  <a:pt x="914400" y="0"/>
                </a:lnTo>
                <a:lnTo>
                  <a:pt x="914400" y="490654"/>
                </a:lnTo>
              </a:path>
            </a:pathLst>
          </a:cu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43059AA5-F2F3-47A3-9921-F918C33F66C6}"/>
              </a:ext>
            </a:extLst>
          </p:cNvPr>
          <p:cNvSpPr/>
          <p:nvPr/>
        </p:nvSpPr>
        <p:spPr>
          <a:xfrm>
            <a:off x="6220839" y="3164852"/>
            <a:ext cx="914400" cy="347783"/>
          </a:xfrm>
          <a:custGeom>
            <a:avLst/>
            <a:gdLst>
              <a:gd name="connsiteX0" fmla="*/ 0 w 914400"/>
              <a:gd name="connsiteY0" fmla="*/ 0 h 490654"/>
              <a:gd name="connsiteX1" fmla="*/ 914400 w 914400"/>
              <a:gd name="connsiteY1" fmla="*/ 0 h 490654"/>
              <a:gd name="connsiteX2" fmla="*/ 914400 w 914400"/>
              <a:gd name="connsiteY2" fmla="*/ 490654 h 4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90654">
                <a:moveTo>
                  <a:pt x="0" y="0"/>
                </a:moveTo>
                <a:lnTo>
                  <a:pt x="914400" y="0"/>
                </a:lnTo>
                <a:lnTo>
                  <a:pt x="914400" y="490654"/>
                </a:lnTo>
              </a:path>
            </a:pathLst>
          </a:cu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60BB936F-B9EF-47DA-93EC-68A1F202E425}"/>
              </a:ext>
            </a:extLst>
          </p:cNvPr>
          <p:cNvSpPr/>
          <p:nvPr/>
        </p:nvSpPr>
        <p:spPr>
          <a:xfrm flipH="1">
            <a:off x="2004493" y="3160168"/>
            <a:ext cx="914400" cy="347783"/>
          </a:xfrm>
          <a:custGeom>
            <a:avLst/>
            <a:gdLst>
              <a:gd name="connsiteX0" fmla="*/ 0 w 914400"/>
              <a:gd name="connsiteY0" fmla="*/ 0 h 490654"/>
              <a:gd name="connsiteX1" fmla="*/ 914400 w 914400"/>
              <a:gd name="connsiteY1" fmla="*/ 0 h 490654"/>
              <a:gd name="connsiteX2" fmla="*/ 914400 w 914400"/>
              <a:gd name="connsiteY2" fmla="*/ 490654 h 4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90654">
                <a:moveTo>
                  <a:pt x="0" y="0"/>
                </a:moveTo>
                <a:lnTo>
                  <a:pt x="914400" y="0"/>
                </a:lnTo>
                <a:lnTo>
                  <a:pt x="914400" y="490654"/>
                </a:lnTo>
              </a:path>
            </a:pathLst>
          </a:cu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8BDDAAA-7320-47F1-AC46-AF5C3596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39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3" grpId="0" uiExpand="1"/>
      <p:bldP spid="14" grpId="0" uiExpand="1"/>
      <p:bldP spid="18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CB5C0F-0CEE-41F8-A171-2AD439A74003}"/>
              </a:ext>
            </a:extLst>
          </p:cNvPr>
          <p:cNvSpPr txBox="1"/>
          <p:nvPr/>
        </p:nvSpPr>
        <p:spPr>
          <a:xfrm>
            <a:off x="-114017" y="363002"/>
            <a:ext cx="9293578" cy="1080000"/>
          </a:xfrm>
          <a:prstGeom prst="rect">
            <a:avLst/>
          </a:prstGeom>
          <a:solidFill>
            <a:srgbClr val="FEDF44">
              <a:alpha val="85000"/>
            </a:srgbClr>
          </a:solidFill>
          <a:ln w="3175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32000"/>
              </a:prstClr>
            </a:outerShdw>
          </a:effectLst>
        </p:spPr>
        <p:txBody>
          <a:bodyPr wrap="square" lIns="180000" tIns="180000" rIns="180000" bIns="180000" rtlCol="0" anchor="ctr" anchorCtr="0">
            <a:spAutoFit/>
          </a:bodyPr>
          <a:lstStyle/>
          <a:p>
            <a:pPr algn="ctr"/>
            <a:r>
              <a:rPr lang="ru-RU" sz="2100" dirty="0">
                <a:solidFill>
                  <a:srgbClr val="303030"/>
                </a:solidFill>
              </a:rPr>
              <a:t>   </a:t>
            </a:r>
            <a:r>
              <a:rPr lang="ru-RU" sz="2300" dirty="0">
                <a:solidFill>
                  <a:srgbClr val="303030"/>
                </a:solidFill>
              </a:rPr>
              <a:t>Все объекты взаимодействуют между собой, </a:t>
            </a:r>
          </a:p>
          <a:p>
            <a:pPr algn="ctr"/>
            <a:r>
              <a:rPr lang="ru-RU" sz="2300" dirty="0">
                <a:solidFill>
                  <a:srgbClr val="303030"/>
                </a:solidFill>
              </a:rPr>
              <a:t>   то есть находятся в определённых отношениях</a:t>
            </a:r>
          </a:p>
          <a:p>
            <a:pPr algn="ctr"/>
            <a:r>
              <a:rPr lang="ru-RU" sz="2300" dirty="0">
                <a:solidFill>
                  <a:srgbClr val="303030"/>
                </a:solidFill>
              </a:rPr>
              <a:t>   («объекты связаны отношениями»).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9672" y="190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Меньше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9672" y="262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Больше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9672" y="334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Дороже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9672" y="406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Дешевле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1136" y="190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Сильнее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1136" y="262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Крупнее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1136" y="334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Быстрее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11136" y="406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Левее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6704" y="190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Шире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56704" y="262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Выше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56704" y="334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Старше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56704" y="4060584"/>
            <a:ext cx="1399032" cy="521208"/>
          </a:xfrm>
          <a:prstGeom prst="roundRect">
            <a:avLst/>
          </a:prstGeom>
          <a:solidFill>
            <a:srgbClr val="D01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Младше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16" y="2726293"/>
            <a:ext cx="21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D012BE"/>
                </a:solidFill>
                <a:latin typeface="+mj-lt"/>
              </a:rPr>
              <a:t>Имена отношений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957724" y="1764792"/>
            <a:ext cx="5705856" cy="2953512"/>
          </a:xfrm>
          <a:prstGeom prst="wedgeRectCallout">
            <a:avLst>
              <a:gd name="adj1" fmla="val -62020"/>
              <a:gd name="adj2" fmla="val -4930"/>
            </a:avLst>
          </a:prstGeom>
          <a:noFill/>
          <a:ln>
            <a:solidFill>
              <a:srgbClr val="D01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798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44" y="1811016"/>
            <a:ext cx="23591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Начальник</a:t>
            </a:r>
          </a:p>
          <a:p>
            <a:pPr marL="265113" indent="-265113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Подчинённый</a:t>
            </a:r>
          </a:p>
          <a:p>
            <a:pPr marL="265113" indent="-265113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Помощник</a:t>
            </a:r>
          </a:p>
          <a:p>
            <a:pPr marL="265113" indent="-265113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</a:p>
          <a:p>
            <a:pPr marL="265113" indent="-265113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Ученик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6737" y="1810734"/>
            <a:ext cx="16902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Брат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Сестра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Бабушка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Мать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Отец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Внучка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Сын</a:t>
            </a:r>
          </a:p>
          <a:p>
            <a:pPr marL="265113" lvl="0" indent="-26511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Дядя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7671" y="418843"/>
            <a:ext cx="2773516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2800" b="1" dirty="0">
                <a:ln/>
                <a:solidFill>
                  <a:srgbClr val="3399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Родственные </a:t>
            </a:r>
          </a:p>
          <a:p>
            <a:pPr lvl="0" algn="ctr"/>
            <a:r>
              <a:rPr lang="ru-RU" sz="2800" b="1" dirty="0">
                <a:ln/>
                <a:solidFill>
                  <a:srgbClr val="3399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отношения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01184" y="418843"/>
            <a:ext cx="3812261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2800" b="1" dirty="0">
                <a:ln/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</a:t>
            </a:r>
          </a:p>
          <a:p>
            <a:pPr lvl="0" algn="ctr"/>
            <a:r>
              <a:rPr lang="ru-RU" sz="2800" b="1" dirty="0">
                <a:ln/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отношения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86968" y="1372950"/>
            <a:ext cx="2916000" cy="0"/>
          </a:xfrm>
          <a:prstGeom prst="line">
            <a:avLst/>
          </a:prstGeom>
          <a:ln w="25400">
            <a:solidFill>
              <a:srgbClr val="2E8A5C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51520" y="1371318"/>
            <a:ext cx="0" cy="432000"/>
          </a:xfrm>
          <a:prstGeom prst="line">
            <a:avLst/>
          </a:prstGeom>
          <a:ln w="25400">
            <a:solidFill>
              <a:srgbClr val="2E8A5C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53312" y="1819441"/>
            <a:ext cx="2002536" cy="2915170"/>
          </a:xfrm>
          <a:prstGeom prst="rect">
            <a:avLst/>
          </a:prstGeom>
          <a:noFill/>
          <a:ln w="19050">
            <a:solidFill>
              <a:srgbClr val="2E8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84187" y="1373386"/>
            <a:ext cx="3852000" cy="0"/>
          </a:xfrm>
          <a:prstGeom prst="line">
            <a:avLst/>
          </a:prstGeom>
          <a:ln w="25400">
            <a:solidFill>
              <a:srgbClr val="0091C4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87651" y="1371754"/>
            <a:ext cx="0" cy="432000"/>
          </a:xfrm>
          <a:prstGeom prst="line">
            <a:avLst/>
          </a:prstGeom>
          <a:ln w="25400">
            <a:solidFill>
              <a:srgbClr val="0091C4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15122" y="1819877"/>
            <a:ext cx="2559030" cy="1853187"/>
          </a:xfrm>
          <a:prstGeom prst="rect">
            <a:avLst/>
          </a:prstGeom>
          <a:noFill/>
          <a:ln w="19050">
            <a:solidFill>
              <a:srgbClr val="009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F0ABD10-02DD-44F1-AA30-C8018162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4" grpId="0"/>
      <p:bldP spid="5" grpId="0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">
            <a:extLst>
              <a:ext uri="{FF2B5EF4-FFF2-40B4-BE49-F238E27FC236}">
                <a16:creationId xmlns="" xmlns:a16="http://schemas.microsoft.com/office/drawing/2014/main" id="{8E69F3C3-0584-475D-A31D-46F65DE10132}"/>
              </a:ext>
            </a:extLst>
          </p:cNvPr>
          <p:cNvSpPr/>
          <p:nvPr/>
        </p:nvSpPr>
        <p:spPr>
          <a:xfrm>
            <a:off x="2143125" y="426522"/>
            <a:ext cx="4895850" cy="61588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108000" rIns="72000" bIns="108000" rtlCol="0" anchor="ctr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Отношения между объектами </a:t>
            </a:r>
          </a:p>
        </p:txBody>
      </p:sp>
      <p:sp>
        <p:nvSpPr>
          <p:cNvPr id="4" name="Скругленный прямоугольник 10">
            <a:extLst>
              <a:ext uri="{FF2B5EF4-FFF2-40B4-BE49-F238E27FC236}">
                <a16:creationId xmlns="" xmlns:a16="http://schemas.microsoft.com/office/drawing/2014/main" id="{4340BE7E-BC03-4563-BCB5-11E6BC31F3F3}"/>
              </a:ext>
            </a:extLst>
          </p:cNvPr>
          <p:cNvSpPr/>
          <p:nvPr/>
        </p:nvSpPr>
        <p:spPr>
          <a:xfrm>
            <a:off x="750390" y="1355981"/>
            <a:ext cx="2522812" cy="58183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108000" rIns="72000" bIns="108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Симметричные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="" xmlns:a16="http://schemas.microsoft.com/office/drawing/2014/main" id="{21DA1CFB-C15F-4D2B-AEFA-571D30546458}"/>
              </a:ext>
            </a:extLst>
          </p:cNvPr>
          <p:cNvSpPr/>
          <p:nvPr/>
        </p:nvSpPr>
        <p:spPr>
          <a:xfrm>
            <a:off x="5789295" y="1355981"/>
            <a:ext cx="2522812" cy="58183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108000" rIns="72000" bIns="108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Несимметричные</a:t>
            </a:r>
          </a:p>
        </p:txBody>
      </p:sp>
      <p:cxnSp>
        <p:nvCxnSpPr>
          <p:cNvPr id="7" name="Скругленная соединительная линия 4">
            <a:extLst>
              <a:ext uri="{FF2B5EF4-FFF2-40B4-BE49-F238E27FC236}">
                <a16:creationId xmlns="" xmlns:a16="http://schemas.microsoft.com/office/drawing/2014/main" id="{D353A4F4-3163-4B2D-ADE1-AA45B19758E0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2011796" y="1042405"/>
            <a:ext cx="996580" cy="313576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17">
            <a:extLst>
              <a:ext uri="{FF2B5EF4-FFF2-40B4-BE49-F238E27FC236}">
                <a16:creationId xmlns="" xmlns:a16="http://schemas.microsoft.com/office/drawing/2014/main" id="{336F362F-92F3-4D19-B5E5-C9502728850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283548" y="1042405"/>
            <a:ext cx="767153" cy="313576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0787" y="2079795"/>
            <a:ext cx="4029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Объект А находится с объектом Б</a:t>
            </a:r>
          </a:p>
          <a:p>
            <a:r>
              <a:rPr lang="ru-RU" sz="1800" dirty="0"/>
              <a:t>в таких же отношениях, </a:t>
            </a:r>
          </a:p>
          <a:p>
            <a:r>
              <a:rPr lang="ru-RU" sz="1800" dirty="0"/>
              <a:t>как и объект Б с объектом А.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2103" y="3164351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91568" y="3164351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1473708" y="3383636"/>
            <a:ext cx="1393273" cy="701034"/>
          </a:xfrm>
          <a:prstGeom prst="leftRightArrow">
            <a:avLst>
              <a:gd name="adj1" fmla="val 59058"/>
              <a:gd name="adj2" fmla="val 43659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0417" y="3536638"/>
            <a:ext cx="826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Друг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045" y="3230728"/>
            <a:ext cx="2400000" cy="1074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6" y="3238348"/>
            <a:ext cx="991610" cy="99161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158980" y="2273876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313153" y="2493161"/>
            <a:ext cx="1425995" cy="694419"/>
          </a:xfrm>
          <a:prstGeom prst="rightArrow">
            <a:avLst>
              <a:gd name="adj1" fmla="val 55267"/>
              <a:gd name="adj2" fmla="val 50000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74998" y="2646163"/>
            <a:ext cx="826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Сын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52681" y="3568556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H="1">
            <a:off x="6325141" y="3787841"/>
            <a:ext cx="1414007" cy="694419"/>
          </a:xfrm>
          <a:prstGeom prst="rightArrow">
            <a:avLst>
              <a:gd name="adj1" fmla="val 55267"/>
              <a:gd name="adj2" fmla="val 50000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33291" y="3940843"/>
            <a:ext cx="943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Мать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972" y="2253342"/>
            <a:ext cx="844228" cy="11740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260" y="3546549"/>
            <a:ext cx="844228" cy="117406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7731013" y="2273876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24714" y="3568556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303" y="2231231"/>
            <a:ext cx="1049436" cy="118348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591" y="3530788"/>
            <a:ext cx="1049436" cy="11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0" grpId="0"/>
      <p:bldP spid="28" grpId="0" animBg="1"/>
      <p:bldP spid="31" grpId="0" animBg="1"/>
      <p:bldP spid="32" grpId="0"/>
      <p:bldP spid="1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3">
            <a:extLst>
              <a:ext uri="{FF2B5EF4-FFF2-40B4-BE49-F238E27FC236}">
                <a16:creationId xmlns="" xmlns:a16="http://schemas.microsoft.com/office/drawing/2014/main" id="{21DA1CFB-C15F-4D2B-AEFA-571D30546458}"/>
              </a:ext>
            </a:extLst>
          </p:cNvPr>
          <p:cNvSpPr/>
          <p:nvPr/>
        </p:nvSpPr>
        <p:spPr>
          <a:xfrm>
            <a:off x="-91439" y="441581"/>
            <a:ext cx="6739128" cy="4680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108000" rIns="72000" bIns="108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Несимметричные отношения между объектами</a:t>
            </a:r>
          </a:p>
        </p:txBody>
      </p:sp>
      <p:sp>
        <p:nvSpPr>
          <p:cNvPr id="4" name="Скругленный прямоугольник 13">
            <a:extLst>
              <a:ext uri="{FF2B5EF4-FFF2-40B4-BE49-F238E27FC236}">
                <a16:creationId xmlns="" xmlns:a16="http://schemas.microsoft.com/office/drawing/2014/main" id="{21DA1CFB-C15F-4D2B-AEFA-571D30546458}"/>
              </a:ext>
            </a:extLst>
          </p:cNvPr>
          <p:cNvSpPr/>
          <p:nvPr/>
        </p:nvSpPr>
        <p:spPr>
          <a:xfrm>
            <a:off x="1200911" y="1086018"/>
            <a:ext cx="4492752" cy="4680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108000" rIns="72000" bIns="108000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«Часть – целое» и «целое – часть»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740664" y="905256"/>
            <a:ext cx="457200" cy="420624"/>
          </a:xfrm>
          <a:custGeom>
            <a:avLst/>
            <a:gdLst>
              <a:gd name="connsiteX0" fmla="*/ 0 w 457200"/>
              <a:gd name="connsiteY0" fmla="*/ 0 h 539496"/>
              <a:gd name="connsiteX1" fmla="*/ 0 w 457200"/>
              <a:gd name="connsiteY1" fmla="*/ 539496 h 539496"/>
              <a:gd name="connsiteX2" fmla="*/ 457200 w 457200"/>
              <a:gd name="connsiteY2" fmla="*/ 539496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539496">
                <a:moveTo>
                  <a:pt x="0" y="0"/>
                </a:moveTo>
                <a:lnTo>
                  <a:pt x="0" y="539496"/>
                </a:lnTo>
                <a:lnTo>
                  <a:pt x="457200" y="539496"/>
                </a:lnTo>
              </a:path>
            </a:pathLst>
          </a:custGeom>
          <a:noFill/>
          <a:ln w="349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697" y="210189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536870" y="2321184"/>
            <a:ext cx="1405262" cy="694419"/>
          </a:xfrm>
          <a:prstGeom prst="rightArrow">
            <a:avLst>
              <a:gd name="adj1" fmla="val 55267"/>
              <a:gd name="adj2" fmla="val 50000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2990" y="2474186"/>
            <a:ext cx="1017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Целое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6398" y="339657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1548858" y="3615864"/>
            <a:ext cx="1412948" cy="694419"/>
          </a:xfrm>
          <a:prstGeom prst="rightArrow">
            <a:avLst>
              <a:gd name="adj1" fmla="val 55267"/>
              <a:gd name="adj2" fmla="val 50000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9383" y="3768866"/>
            <a:ext cx="943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Часть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15762" y="210189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169935" y="2321184"/>
            <a:ext cx="1411272" cy="694419"/>
          </a:xfrm>
          <a:prstGeom prst="rightArrow">
            <a:avLst>
              <a:gd name="adj1" fmla="val 55267"/>
              <a:gd name="adj2" fmla="val 50000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65310" y="2474186"/>
            <a:ext cx="1029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Целое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15762" y="3398400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6181923" y="3615864"/>
            <a:ext cx="1399283" cy="694419"/>
          </a:xfrm>
          <a:prstGeom prst="rightArrow">
            <a:avLst>
              <a:gd name="adj1" fmla="val 55267"/>
              <a:gd name="adj2" fmla="val 50000"/>
            </a:avLst>
          </a:prstGeom>
          <a:solidFill>
            <a:srgbClr val="D6EEF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53497" y="3768866"/>
            <a:ext cx="943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Часть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" y="2246377"/>
            <a:ext cx="1109018" cy="90336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" y="3541226"/>
            <a:ext cx="1109018" cy="9033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r="22781"/>
          <a:stretch/>
        </p:blipFill>
        <p:spPr>
          <a:xfrm>
            <a:off x="5095021" y="2177358"/>
            <a:ext cx="1000217" cy="1016833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r="22781"/>
          <a:stretch/>
        </p:blipFill>
        <p:spPr>
          <a:xfrm>
            <a:off x="5095021" y="3465237"/>
            <a:ext cx="1000217" cy="1016833"/>
          </a:xfrm>
          <a:prstGeom prst="ellipse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954730" y="210189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48431" y="339657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395" y="2343747"/>
            <a:ext cx="731104" cy="6205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125" y="3544000"/>
            <a:ext cx="415598" cy="88794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7587795" y="210189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81496" y="3396579"/>
            <a:ext cx="1152000" cy="1146440"/>
          </a:xfrm>
          <a:prstGeom prst="roundRect">
            <a:avLst>
              <a:gd name="adj" fmla="val 13402"/>
            </a:avLst>
          </a:prstGeom>
          <a:solidFill>
            <a:srgbClr val="F9F9F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Мире, Земли, Планеты, Глобус, Карта, Географ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4" y="2453981"/>
            <a:ext cx="519364" cy="5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Мире, Земли, Планеты, Глобус, Карта, Географ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4" y="3752116"/>
            <a:ext cx="519364" cy="5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/>
      <p:bldP spid="13" grpId="0" animBg="1"/>
      <p:bldP spid="15" grpId="0" animBg="1"/>
      <p:bldP spid="16" grpId="0"/>
      <p:bldP spid="21" grpId="0" animBg="1"/>
      <p:bldP spid="23" grpId="0" animBg="1"/>
      <p:bldP spid="24" grpId="0"/>
      <p:bldP spid="25" grpId="0" animBg="1"/>
      <p:bldP spid="27" grpId="0" animBg="1"/>
      <p:bldP spid="28" grpId="0"/>
      <p:bldP spid="10" grpId="0" animBg="1"/>
      <p:bldP spid="14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6306" y="116257"/>
            <a:ext cx="84584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 какую сторону должна смотреть стрелка в схеме отношений между объектами?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4" y="1330504"/>
            <a:ext cx="3190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6174" y="2681866"/>
            <a:ext cx="67398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один из 2 вариантов ответа: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вправо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влево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118" y="393169"/>
            <a:ext cx="8121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Отношения </a:t>
            </a:r>
            <a:r>
              <a:rPr lang="ru-RU" sz="2400" dirty="0"/>
              <a:t>«Часть - целое» и «целое - часть» это ...</a:t>
            </a:r>
          </a:p>
          <a:p>
            <a:r>
              <a:rPr lang="ru-RU" sz="2400" dirty="0"/>
              <a:t> </a:t>
            </a:r>
          </a:p>
          <a:p>
            <a:r>
              <a:rPr lang="ru-RU" sz="2400" i="1" dirty="0"/>
              <a:t>Выберите один из 2 вариантов ответа</a:t>
            </a:r>
            <a:r>
              <a:rPr lang="ru-RU" sz="2400" i="1" dirty="0" smtClean="0"/>
              <a:t>:</a:t>
            </a:r>
          </a:p>
          <a:p>
            <a:endParaRPr lang="ru-RU" sz="2400" dirty="0"/>
          </a:p>
          <a:p>
            <a:r>
              <a:rPr lang="ru-RU" sz="2400" dirty="0"/>
              <a:t>1) симметричные отношения между объектами</a:t>
            </a:r>
          </a:p>
          <a:p>
            <a:r>
              <a:rPr lang="ru-RU" sz="2400" dirty="0"/>
              <a:t>2) несимметричные отношения между объектами</a:t>
            </a:r>
          </a:p>
        </p:txBody>
      </p:sp>
    </p:spTree>
    <p:extLst>
      <p:ext uri="{BB962C8B-B14F-4D97-AF65-F5344CB8AC3E}">
        <p14:creationId xmlns:p14="http://schemas.microsoft.com/office/powerpoint/2010/main" val="2987427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Экран (16:9)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Open Sans</vt:lpstr>
      <vt:lpstr>Times New Roman</vt:lpstr>
      <vt:lpstr>Calibri</vt:lpstr>
      <vt:lpstr>Roboto Slab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2020-08-04T10:57:39Z</dcterms:created>
  <dcterms:modified xsi:type="dcterms:W3CDTF">2020-11-12T11:37:45Z</dcterms:modified>
</cp:coreProperties>
</file>